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256" r:id="rId2"/>
    <p:sldId id="324" r:id="rId3"/>
    <p:sldId id="265" r:id="rId4"/>
    <p:sldId id="266" r:id="rId5"/>
    <p:sldId id="268" r:id="rId6"/>
    <p:sldId id="269" r:id="rId7"/>
    <p:sldId id="315" r:id="rId8"/>
    <p:sldId id="316" r:id="rId9"/>
    <p:sldId id="267" r:id="rId10"/>
    <p:sldId id="270" r:id="rId11"/>
    <p:sldId id="317" r:id="rId12"/>
    <p:sldId id="271" r:id="rId13"/>
    <p:sldId id="272" r:id="rId14"/>
    <p:sldId id="273" r:id="rId15"/>
    <p:sldId id="275" r:id="rId16"/>
    <p:sldId id="276" r:id="rId17"/>
    <p:sldId id="277" r:id="rId18"/>
    <p:sldId id="278" r:id="rId19"/>
    <p:sldId id="318" r:id="rId20"/>
    <p:sldId id="279" r:id="rId21"/>
    <p:sldId id="280" r:id="rId22"/>
    <p:sldId id="281" r:id="rId23"/>
    <p:sldId id="282" r:id="rId24"/>
    <p:sldId id="319"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320" r:id="rId39"/>
    <p:sldId id="297" r:id="rId40"/>
    <p:sldId id="298" r:id="rId41"/>
    <p:sldId id="321" r:id="rId42"/>
    <p:sldId id="299" r:id="rId43"/>
    <p:sldId id="292" r:id="rId44"/>
    <p:sldId id="300" r:id="rId45"/>
    <p:sldId id="301" r:id="rId46"/>
    <p:sldId id="302" r:id="rId47"/>
    <p:sldId id="303" r:id="rId48"/>
    <p:sldId id="304" r:id="rId49"/>
    <p:sldId id="305" r:id="rId50"/>
    <p:sldId id="306" r:id="rId51"/>
    <p:sldId id="322" r:id="rId52"/>
    <p:sldId id="323" r:id="rId53"/>
    <p:sldId id="307" r:id="rId54"/>
    <p:sldId id="308" r:id="rId55"/>
    <p:sldId id="309" r:id="rId56"/>
    <p:sldId id="310" r:id="rId57"/>
    <p:sldId id="311" r:id="rId58"/>
    <p:sldId id="312" r:id="rId59"/>
    <p:sldId id="313" r:id="rId60"/>
    <p:sldId id="314" r:id="rId61"/>
    <p:sldId id="274" r:id="rId6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99"/>
    <a:srgbClr val="336699"/>
    <a:srgbClr val="008080"/>
    <a:srgbClr val="009999"/>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614" autoAdjust="0"/>
    <p:restoredTop sz="90709" autoAdjust="0"/>
  </p:normalViewPr>
  <p:slideViewPr>
    <p:cSldViewPr>
      <p:cViewPr varScale="1">
        <p:scale>
          <a:sx n="60" d="100"/>
          <a:sy n="60" d="100"/>
        </p:scale>
        <p:origin x="352"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72"/>
    </p:cViewPr>
  </p:sorterViewPr>
  <p:notesViewPr>
    <p:cSldViewPr>
      <p:cViewPr varScale="1">
        <p:scale>
          <a:sx n="36" d="100"/>
          <a:sy n="36" d="100"/>
        </p:scale>
        <p:origin x="-161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F771986-2DB1-26CD-641B-6067685733C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ltLang="en-US"/>
          </a:p>
        </p:txBody>
      </p:sp>
      <p:sp>
        <p:nvSpPr>
          <p:cNvPr id="17411" name="Rectangle 3">
            <a:extLst>
              <a:ext uri="{FF2B5EF4-FFF2-40B4-BE49-F238E27FC236}">
                <a16:creationId xmlns:a16="http://schemas.microsoft.com/office/drawing/2014/main" id="{D0FDDAEC-423C-9303-E8E0-0F190A688388}"/>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ltLang="en-US"/>
          </a:p>
        </p:txBody>
      </p:sp>
      <p:sp>
        <p:nvSpPr>
          <p:cNvPr id="17412" name="Rectangle 4">
            <a:extLst>
              <a:ext uri="{FF2B5EF4-FFF2-40B4-BE49-F238E27FC236}">
                <a16:creationId xmlns:a16="http://schemas.microsoft.com/office/drawing/2014/main" id="{A0B4AE0F-C795-CDF3-1031-5AB957468B83}"/>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ltLang="en-US"/>
          </a:p>
        </p:txBody>
      </p:sp>
      <p:sp>
        <p:nvSpPr>
          <p:cNvPr id="17413" name="Rectangle 5">
            <a:extLst>
              <a:ext uri="{FF2B5EF4-FFF2-40B4-BE49-F238E27FC236}">
                <a16:creationId xmlns:a16="http://schemas.microsoft.com/office/drawing/2014/main" id="{68A14879-7A8F-313E-9514-126AA16A39F2}"/>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3D861079-F786-4495-A56A-893C4AD8BEDE}"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6C00849-DFBE-EC56-61E2-E0817EFAB5D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ltLang="en-US"/>
          </a:p>
        </p:txBody>
      </p:sp>
      <p:sp>
        <p:nvSpPr>
          <p:cNvPr id="15363" name="Rectangle 3">
            <a:extLst>
              <a:ext uri="{FF2B5EF4-FFF2-40B4-BE49-F238E27FC236}">
                <a16:creationId xmlns:a16="http://schemas.microsoft.com/office/drawing/2014/main" id="{3657C910-87BA-8A26-0B2B-FE12BF19009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ltLang="en-US"/>
          </a:p>
        </p:txBody>
      </p:sp>
      <p:sp>
        <p:nvSpPr>
          <p:cNvPr id="15364" name="Rectangle 4">
            <a:extLst>
              <a:ext uri="{FF2B5EF4-FFF2-40B4-BE49-F238E27FC236}">
                <a16:creationId xmlns:a16="http://schemas.microsoft.com/office/drawing/2014/main" id="{FA80AD07-5DB1-7B78-185B-0DF9B389EEE3}"/>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a:extLst>
              <a:ext uri="{FF2B5EF4-FFF2-40B4-BE49-F238E27FC236}">
                <a16:creationId xmlns:a16="http://schemas.microsoft.com/office/drawing/2014/main" id="{D89B09B2-9855-50A2-5115-76F1D1D3F2F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6" name="Rectangle 6">
            <a:extLst>
              <a:ext uri="{FF2B5EF4-FFF2-40B4-BE49-F238E27FC236}">
                <a16:creationId xmlns:a16="http://schemas.microsoft.com/office/drawing/2014/main" id="{FA988A60-5437-5D3F-E237-CF481D786C0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ltLang="en-US"/>
          </a:p>
        </p:txBody>
      </p:sp>
      <p:sp>
        <p:nvSpPr>
          <p:cNvPr id="15367" name="Rectangle 7">
            <a:extLst>
              <a:ext uri="{FF2B5EF4-FFF2-40B4-BE49-F238E27FC236}">
                <a16:creationId xmlns:a16="http://schemas.microsoft.com/office/drawing/2014/main" id="{F6AE0715-BD5D-F92F-C645-C906F558B0EB}"/>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11C30CCB-6CF6-4AF1-8843-54FB098FEBC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DF1C349E-BBA2-8CAF-36E8-3D4AC1573362}"/>
              </a:ext>
            </a:extLst>
          </p:cNvPr>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pPr lvl="0"/>
            <a:r>
              <a:rPr lang="en-US" altLang="en-US" noProof="0"/>
              <a:t>Click to edit Master title style</a:t>
            </a:r>
          </a:p>
        </p:txBody>
      </p:sp>
      <p:sp>
        <p:nvSpPr>
          <p:cNvPr id="3077" name="Rectangle 5">
            <a:extLst>
              <a:ext uri="{FF2B5EF4-FFF2-40B4-BE49-F238E27FC236}">
                <a16:creationId xmlns:a16="http://schemas.microsoft.com/office/drawing/2014/main" id="{812E87E0-E570-3594-ED23-A6AC6012B295}"/>
              </a:ext>
            </a:extLst>
          </p:cNvPr>
          <p:cNvSpPr>
            <a:spLocks noGrp="1" noChangeArrowheads="1"/>
          </p:cNvSpPr>
          <p:nvPr>
            <p:ph type="subTitle" sz="quarter" idx="1"/>
          </p:nvPr>
        </p:nvSpPr>
        <p:spPr>
          <a:xfrm>
            <a:off x="4191000" y="1828800"/>
            <a:ext cx="4572000" cy="1752600"/>
          </a:xfrm>
        </p:spPr>
        <p:txBody>
          <a:bodyPr/>
          <a:lstStyle>
            <a:lvl1pPr marL="0" indent="0">
              <a:buFont typeface="Wingdings" panose="05000000000000000000" pitchFamily="2" charset="2"/>
              <a:buNone/>
              <a:defRPr sz="2400"/>
            </a:lvl1pPr>
          </a:lstStyle>
          <a:p>
            <a:pPr lvl="0"/>
            <a:r>
              <a:rPr lang="en-US" altLang="en-US" noProof="0"/>
              <a:t>Click to edit Master subtitle style</a:t>
            </a:r>
          </a:p>
        </p:txBody>
      </p:sp>
      <p:sp>
        <p:nvSpPr>
          <p:cNvPr id="3080" name="Rectangle 8">
            <a:extLst>
              <a:ext uri="{FF2B5EF4-FFF2-40B4-BE49-F238E27FC236}">
                <a16:creationId xmlns:a16="http://schemas.microsoft.com/office/drawing/2014/main" id="{0A4A7142-A7A7-7F22-40E3-B890686727B8}"/>
              </a:ext>
            </a:extLst>
          </p:cNvPr>
          <p:cNvSpPr>
            <a:spLocks noGrp="1" noChangeArrowheads="1"/>
          </p:cNvSpPr>
          <p:nvPr>
            <p:ph type="sldNum" sz="quarter" idx="4"/>
          </p:nvPr>
        </p:nvSpPr>
        <p:spPr/>
        <p:txBody>
          <a:bodyPr/>
          <a:lstStyle>
            <a:lvl1pPr>
              <a:defRPr/>
            </a:lvl1pPr>
          </a:lstStyle>
          <a:p>
            <a:fld id="{59E6C35D-8694-4831-8483-B0C5FF4D7E0F}"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623D-4946-2FC6-74BD-8650CDDE3DB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77D98D4-AD36-6E06-A0A6-7AF7FFAFDF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906F6465-3DE8-CBD6-E574-91E4EAD332F6}"/>
              </a:ext>
            </a:extLst>
          </p:cNvPr>
          <p:cNvSpPr>
            <a:spLocks noGrp="1"/>
          </p:cNvSpPr>
          <p:nvPr>
            <p:ph type="sldNum" sz="quarter" idx="10"/>
          </p:nvPr>
        </p:nvSpPr>
        <p:spPr/>
        <p:txBody>
          <a:bodyPr/>
          <a:lstStyle>
            <a:lvl1pPr>
              <a:defRPr/>
            </a:lvl1pPr>
          </a:lstStyle>
          <a:p>
            <a:fld id="{A64304D1-5E8F-47CC-9E71-9CA161E2A0DA}" type="slidenum">
              <a:rPr lang="en-US" altLang="en-US"/>
              <a:pPr/>
              <a:t>‹#›</a:t>
            </a:fld>
            <a:endParaRPr lang="en-US" altLang="en-US"/>
          </a:p>
        </p:txBody>
      </p:sp>
    </p:spTree>
    <p:extLst>
      <p:ext uri="{BB962C8B-B14F-4D97-AF65-F5344CB8AC3E}">
        <p14:creationId xmlns:p14="http://schemas.microsoft.com/office/powerpoint/2010/main" val="982575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58D5-DF09-0F4F-BC9C-E25861A4C70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59215DC-CBC1-8272-5122-924CD6F5BEB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a:extLst>
              <a:ext uri="{FF2B5EF4-FFF2-40B4-BE49-F238E27FC236}">
                <a16:creationId xmlns:a16="http://schemas.microsoft.com/office/drawing/2014/main" id="{BBE1975C-CA22-7FF0-E125-4C4CE6AD9239}"/>
              </a:ext>
            </a:extLst>
          </p:cNvPr>
          <p:cNvSpPr>
            <a:spLocks noGrp="1"/>
          </p:cNvSpPr>
          <p:nvPr>
            <p:ph type="sldNum" sz="quarter" idx="10"/>
          </p:nvPr>
        </p:nvSpPr>
        <p:spPr/>
        <p:txBody>
          <a:bodyPr/>
          <a:lstStyle>
            <a:lvl1pPr>
              <a:defRPr/>
            </a:lvl1pPr>
          </a:lstStyle>
          <a:p>
            <a:fld id="{98CB8944-BF94-44FC-9953-A7DEF9F0D7CA}" type="slidenum">
              <a:rPr lang="en-US" altLang="en-US"/>
              <a:pPr/>
              <a:t>‹#›</a:t>
            </a:fld>
            <a:endParaRPr lang="en-US" altLang="en-US"/>
          </a:p>
        </p:txBody>
      </p:sp>
    </p:spTree>
    <p:extLst>
      <p:ext uri="{BB962C8B-B14F-4D97-AF65-F5344CB8AC3E}">
        <p14:creationId xmlns:p14="http://schemas.microsoft.com/office/powerpoint/2010/main" val="3557903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542BC-D909-9EF3-837D-2477132DD85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0D82212-8BD2-1302-FE8F-1C2F057AA8C9}"/>
              </a:ext>
            </a:extLst>
          </p:cNvPr>
          <p:cNvSpPr>
            <a:spLocks noGrp="1"/>
          </p:cNvSpPr>
          <p:nvPr>
            <p:ph sz="half" idx="1"/>
          </p:nvPr>
        </p:nvSpPr>
        <p:spPr>
          <a:xfrm>
            <a:off x="2819400" y="1981200"/>
            <a:ext cx="2971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EBF6C78-EBFD-8CF1-5F02-08118FF7F0BB}"/>
              </a:ext>
            </a:extLst>
          </p:cNvPr>
          <p:cNvSpPr>
            <a:spLocks noGrp="1"/>
          </p:cNvSpPr>
          <p:nvPr>
            <p:ph sz="half" idx="2"/>
          </p:nvPr>
        </p:nvSpPr>
        <p:spPr>
          <a:xfrm>
            <a:off x="5943600" y="1981200"/>
            <a:ext cx="2971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Slide Number Placeholder 4">
            <a:extLst>
              <a:ext uri="{FF2B5EF4-FFF2-40B4-BE49-F238E27FC236}">
                <a16:creationId xmlns:a16="http://schemas.microsoft.com/office/drawing/2014/main" id="{C7AAF2C9-6401-579F-6E4B-7165C9B5565D}"/>
              </a:ext>
            </a:extLst>
          </p:cNvPr>
          <p:cNvSpPr>
            <a:spLocks noGrp="1"/>
          </p:cNvSpPr>
          <p:nvPr>
            <p:ph type="sldNum" sz="quarter" idx="10"/>
          </p:nvPr>
        </p:nvSpPr>
        <p:spPr/>
        <p:txBody>
          <a:bodyPr/>
          <a:lstStyle>
            <a:lvl1pPr>
              <a:defRPr/>
            </a:lvl1pPr>
          </a:lstStyle>
          <a:p>
            <a:fld id="{929923FF-8E59-4FBC-86A5-0AC8CF474346}" type="slidenum">
              <a:rPr lang="en-US" altLang="en-US"/>
              <a:pPr/>
              <a:t>‹#›</a:t>
            </a:fld>
            <a:endParaRPr lang="en-US" altLang="en-US"/>
          </a:p>
        </p:txBody>
      </p:sp>
    </p:spTree>
    <p:extLst>
      <p:ext uri="{BB962C8B-B14F-4D97-AF65-F5344CB8AC3E}">
        <p14:creationId xmlns:p14="http://schemas.microsoft.com/office/powerpoint/2010/main" val="521618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AF2D-F97E-001C-699E-CCFC826E61C8}"/>
              </a:ext>
            </a:extLst>
          </p:cNvPr>
          <p:cNvSpPr>
            <a:spLocks noGrp="1"/>
          </p:cNvSpPr>
          <p:nvPr>
            <p:ph type="title"/>
          </p:nvPr>
        </p:nvSpPr>
        <p:spPr>
          <a:xfrm>
            <a:off x="630238" y="365125"/>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633FCC6-2673-9AC7-C67E-77C71DE2B11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F31F99-1518-1C00-DBEB-259C5DEE069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1531B3E-6210-9D3F-AADE-D473BC96378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18AE6F-5BAA-584F-2244-5D6D4873690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Slide Number Placeholder 6">
            <a:extLst>
              <a:ext uri="{FF2B5EF4-FFF2-40B4-BE49-F238E27FC236}">
                <a16:creationId xmlns:a16="http://schemas.microsoft.com/office/drawing/2014/main" id="{55F6102C-51B5-6DC2-D959-DD05474BE45F}"/>
              </a:ext>
            </a:extLst>
          </p:cNvPr>
          <p:cNvSpPr>
            <a:spLocks noGrp="1"/>
          </p:cNvSpPr>
          <p:nvPr>
            <p:ph type="sldNum" sz="quarter" idx="10"/>
          </p:nvPr>
        </p:nvSpPr>
        <p:spPr/>
        <p:txBody>
          <a:bodyPr/>
          <a:lstStyle>
            <a:lvl1pPr>
              <a:defRPr/>
            </a:lvl1pPr>
          </a:lstStyle>
          <a:p>
            <a:fld id="{A20F948A-A761-4F0D-8C2B-8A721AAA2C1F}" type="slidenum">
              <a:rPr lang="en-US" altLang="en-US"/>
              <a:pPr/>
              <a:t>‹#›</a:t>
            </a:fld>
            <a:endParaRPr lang="en-US" altLang="en-US"/>
          </a:p>
        </p:txBody>
      </p:sp>
    </p:spTree>
    <p:extLst>
      <p:ext uri="{BB962C8B-B14F-4D97-AF65-F5344CB8AC3E}">
        <p14:creationId xmlns:p14="http://schemas.microsoft.com/office/powerpoint/2010/main" val="416530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0D71-87EB-06CC-0F47-CA8F500204DF}"/>
              </a:ext>
            </a:extLst>
          </p:cNvPr>
          <p:cNvSpPr>
            <a:spLocks noGrp="1"/>
          </p:cNvSpPr>
          <p:nvPr>
            <p:ph type="title"/>
          </p:nvPr>
        </p:nvSpPr>
        <p:spPr/>
        <p:txBody>
          <a:bodyPr/>
          <a:lstStyle/>
          <a:p>
            <a:r>
              <a:rPr lang="en-US"/>
              <a:t>Click to edit Master title style</a:t>
            </a:r>
            <a:endParaRPr lang="en-IN"/>
          </a:p>
        </p:txBody>
      </p:sp>
      <p:sp>
        <p:nvSpPr>
          <p:cNvPr id="3" name="Slide Number Placeholder 2">
            <a:extLst>
              <a:ext uri="{FF2B5EF4-FFF2-40B4-BE49-F238E27FC236}">
                <a16:creationId xmlns:a16="http://schemas.microsoft.com/office/drawing/2014/main" id="{BCACEFF0-85B4-389D-FAC1-89697E070DC5}"/>
              </a:ext>
            </a:extLst>
          </p:cNvPr>
          <p:cNvSpPr>
            <a:spLocks noGrp="1"/>
          </p:cNvSpPr>
          <p:nvPr>
            <p:ph type="sldNum" sz="quarter" idx="10"/>
          </p:nvPr>
        </p:nvSpPr>
        <p:spPr/>
        <p:txBody>
          <a:bodyPr/>
          <a:lstStyle>
            <a:lvl1pPr>
              <a:defRPr/>
            </a:lvl1pPr>
          </a:lstStyle>
          <a:p>
            <a:fld id="{B4F205FB-B267-41F1-B562-4F1C11A2416F}" type="slidenum">
              <a:rPr lang="en-US" altLang="en-US"/>
              <a:pPr/>
              <a:t>‹#›</a:t>
            </a:fld>
            <a:endParaRPr lang="en-US" altLang="en-US"/>
          </a:p>
        </p:txBody>
      </p:sp>
    </p:spTree>
    <p:extLst>
      <p:ext uri="{BB962C8B-B14F-4D97-AF65-F5344CB8AC3E}">
        <p14:creationId xmlns:p14="http://schemas.microsoft.com/office/powerpoint/2010/main" val="1605625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9D9781-63C4-954C-9297-3CF3C54C51CE}"/>
              </a:ext>
            </a:extLst>
          </p:cNvPr>
          <p:cNvSpPr>
            <a:spLocks noGrp="1"/>
          </p:cNvSpPr>
          <p:nvPr>
            <p:ph type="sldNum" sz="quarter" idx="10"/>
          </p:nvPr>
        </p:nvSpPr>
        <p:spPr/>
        <p:txBody>
          <a:bodyPr/>
          <a:lstStyle>
            <a:lvl1pPr>
              <a:defRPr/>
            </a:lvl1pPr>
          </a:lstStyle>
          <a:p>
            <a:fld id="{C6200EFE-4F3C-493D-A6D4-30640F1589D1}" type="slidenum">
              <a:rPr lang="en-US" altLang="en-US"/>
              <a:pPr/>
              <a:t>‹#›</a:t>
            </a:fld>
            <a:endParaRPr lang="en-US" altLang="en-US"/>
          </a:p>
        </p:txBody>
      </p:sp>
    </p:spTree>
    <p:extLst>
      <p:ext uri="{BB962C8B-B14F-4D97-AF65-F5344CB8AC3E}">
        <p14:creationId xmlns:p14="http://schemas.microsoft.com/office/powerpoint/2010/main" val="3195550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AA75-B8FD-78EE-A1D6-DD45255A30A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F92A7BD-A0E6-70A3-77ED-65700281B55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60287E8-6FF0-8072-29D0-F0874E61F42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A75C06C0-6786-73F5-A9A4-3CFC966CFFC7}"/>
              </a:ext>
            </a:extLst>
          </p:cNvPr>
          <p:cNvSpPr>
            <a:spLocks noGrp="1"/>
          </p:cNvSpPr>
          <p:nvPr>
            <p:ph type="sldNum" sz="quarter" idx="10"/>
          </p:nvPr>
        </p:nvSpPr>
        <p:spPr/>
        <p:txBody>
          <a:bodyPr/>
          <a:lstStyle>
            <a:lvl1pPr>
              <a:defRPr/>
            </a:lvl1pPr>
          </a:lstStyle>
          <a:p>
            <a:fld id="{0FD68385-575A-4971-A51A-9FF658563EAD}" type="slidenum">
              <a:rPr lang="en-US" altLang="en-US"/>
              <a:pPr/>
              <a:t>‹#›</a:t>
            </a:fld>
            <a:endParaRPr lang="en-US" altLang="en-US"/>
          </a:p>
        </p:txBody>
      </p:sp>
    </p:spTree>
    <p:extLst>
      <p:ext uri="{BB962C8B-B14F-4D97-AF65-F5344CB8AC3E}">
        <p14:creationId xmlns:p14="http://schemas.microsoft.com/office/powerpoint/2010/main" val="72468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3B98-8524-3974-3288-74E517D420E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C032705-CAC3-9D73-0249-2CBC124E40F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BEE610C-93D9-6DBF-2951-4A977D96F24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CD2FDC0A-9CBF-7344-005A-F63EFC7F34AA}"/>
              </a:ext>
            </a:extLst>
          </p:cNvPr>
          <p:cNvSpPr>
            <a:spLocks noGrp="1"/>
          </p:cNvSpPr>
          <p:nvPr>
            <p:ph type="sldNum" sz="quarter" idx="10"/>
          </p:nvPr>
        </p:nvSpPr>
        <p:spPr/>
        <p:txBody>
          <a:bodyPr/>
          <a:lstStyle>
            <a:lvl1pPr>
              <a:defRPr/>
            </a:lvl1pPr>
          </a:lstStyle>
          <a:p>
            <a:fld id="{A6B8E4CB-5A66-406B-865F-7167F378A664}" type="slidenum">
              <a:rPr lang="en-US" altLang="en-US"/>
              <a:pPr/>
              <a:t>‹#›</a:t>
            </a:fld>
            <a:endParaRPr lang="en-US" altLang="en-US"/>
          </a:p>
        </p:txBody>
      </p:sp>
    </p:spTree>
    <p:extLst>
      <p:ext uri="{BB962C8B-B14F-4D97-AF65-F5344CB8AC3E}">
        <p14:creationId xmlns:p14="http://schemas.microsoft.com/office/powerpoint/2010/main" val="198951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D594B-F780-9BF2-5583-C442B0881C8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950E0F1-7004-CEB8-21E7-41D0D94E4F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96BD012B-F326-3337-6E5C-6332744ADB16}"/>
              </a:ext>
            </a:extLst>
          </p:cNvPr>
          <p:cNvSpPr>
            <a:spLocks noGrp="1"/>
          </p:cNvSpPr>
          <p:nvPr>
            <p:ph type="sldNum" sz="quarter" idx="10"/>
          </p:nvPr>
        </p:nvSpPr>
        <p:spPr/>
        <p:txBody>
          <a:bodyPr/>
          <a:lstStyle>
            <a:lvl1pPr>
              <a:defRPr/>
            </a:lvl1pPr>
          </a:lstStyle>
          <a:p>
            <a:fld id="{B42491B7-2640-4E06-B1C2-FC581D3509E9}" type="slidenum">
              <a:rPr lang="en-US" altLang="en-US"/>
              <a:pPr/>
              <a:t>‹#›</a:t>
            </a:fld>
            <a:endParaRPr lang="en-US" altLang="en-US"/>
          </a:p>
        </p:txBody>
      </p:sp>
    </p:spTree>
    <p:extLst>
      <p:ext uri="{BB962C8B-B14F-4D97-AF65-F5344CB8AC3E}">
        <p14:creationId xmlns:p14="http://schemas.microsoft.com/office/powerpoint/2010/main" val="3978904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EF885B-EFA9-C987-F997-36FD85E9D62C}"/>
              </a:ext>
            </a:extLst>
          </p:cNvPr>
          <p:cNvSpPr>
            <a:spLocks noGrp="1"/>
          </p:cNvSpPr>
          <p:nvPr>
            <p:ph type="title" orient="vert"/>
          </p:nvPr>
        </p:nvSpPr>
        <p:spPr>
          <a:xfrm>
            <a:off x="7391400" y="609600"/>
            <a:ext cx="1524000" cy="5486400"/>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7831E54-9FB5-4E25-6DEC-AC5770A445C1}"/>
              </a:ext>
            </a:extLst>
          </p:cNvPr>
          <p:cNvSpPr>
            <a:spLocks noGrp="1"/>
          </p:cNvSpPr>
          <p:nvPr>
            <p:ph type="body" orient="vert" idx="1"/>
          </p:nvPr>
        </p:nvSpPr>
        <p:spPr>
          <a:xfrm>
            <a:off x="2819400" y="609600"/>
            <a:ext cx="441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B5AB1AE0-89AF-2372-5687-594ECE91FF6F}"/>
              </a:ext>
            </a:extLst>
          </p:cNvPr>
          <p:cNvSpPr>
            <a:spLocks noGrp="1"/>
          </p:cNvSpPr>
          <p:nvPr>
            <p:ph type="sldNum" sz="quarter" idx="10"/>
          </p:nvPr>
        </p:nvSpPr>
        <p:spPr/>
        <p:txBody>
          <a:bodyPr/>
          <a:lstStyle>
            <a:lvl1pPr>
              <a:defRPr/>
            </a:lvl1pPr>
          </a:lstStyle>
          <a:p>
            <a:fld id="{2D04FE23-63FF-43F8-B985-388EFF48F3F9}" type="slidenum">
              <a:rPr lang="en-US" altLang="en-US"/>
              <a:pPr/>
              <a:t>‹#›</a:t>
            </a:fld>
            <a:endParaRPr lang="en-US" altLang="en-US"/>
          </a:p>
        </p:txBody>
      </p:sp>
    </p:spTree>
    <p:extLst>
      <p:ext uri="{BB962C8B-B14F-4D97-AF65-F5344CB8AC3E}">
        <p14:creationId xmlns:p14="http://schemas.microsoft.com/office/powerpoint/2010/main" val="3330760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accent2">
              <a:lumMod val="50000"/>
            </a:schemeClr>
          </a:bgClr>
        </a:patt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5EF3CC26-308A-DB43-1C21-9FAD445E4036}"/>
              </a:ext>
            </a:extLst>
          </p:cNvPr>
          <p:cNvSpPr>
            <a:spLocks noGrp="1" noChangeArrowheads="1"/>
          </p:cNvSpPr>
          <p:nvPr>
            <p:ph type="title"/>
          </p:nvPr>
        </p:nvSpPr>
        <p:spPr bwMode="auto">
          <a:xfrm>
            <a:off x="2819400" y="609600"/>
            <a:ext cx="6096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D05B3FDC-6DFC-0AB6-1FEF-4D2D36CB8CD4}"/>
              </a:ext>
            </a:extLst>
          </p:cNvPr>
          <p:cNvSpPr>
            <a:spLocks noGrp="1" noChangeArrowheads="1"/>
          </p:cNvSpPr>
          <p:nvPr>
            <p:ph type="body" idx="1"/>
          </p:nvPr>
        </p:nvSpPr>
        <p:spPr bwMode="auto">
          <a:xfrm>
            <a:off x="2819400" y="1981200"/>
            <a:ext cx="6096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1" name="Rectangle 7">
            <a:extLst>
              <a:ext uri="{FF2B5EF4-FFF2-40B4-BE49-F238E27FC236}">
                <a16:creationId xmlns:a16="http://schemas.microsoft.com/office/drawing/2014/main" id="{C686C1CC-30D1-F0A8-69C3-758D77CBFEE6}"/>
              </a:ext>
            </a:extLst>
          </p:cNvPr>
          <p:cNvSpPr>
            <a:spLocks noGrp="1" noChangeArrowheads="1"/>
          </p:cNvSpPr>
          <p:nvPr>
            <p:ph type="sldNum" sz="quarter" idx="4"/>
          </p:nvPr>
        </p:nvSpPr>
        <p:spPr bwMode="auto">
          <a:xfrm>
            <a:off x="70104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a:latin typeface="+mn-lt"/>
              </a:defRPr>
            </a:lvl1pPr>
          </a:lstStyle>
          <a:p>
            <a:fld id="{F91139A8-A858-4ADF-8867-5F77DCAB6F1E}"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lnSpc>
          <a:spcPct val="70000"/>
        </a:lnSpc>
        <a:spcBef>
          <a:spcPct val="0"/>
        </a:spcBef>
        <a:spcAft>
          <a:spcPct val="0"/>
        </a:spcAft>
        <a:defRPr sz="4800" b="1" kern="1200">
          <a:solidFill>
            <a:schemeClr val="tx2"/>
          </a:solidFill>
          <a:latin typeface="+mj-lt"/>
          <a:ea typeface="+mj-ea"/>
          <a:cs typeface="+mj-cs"/>
        </a:defRPr>
      </a:lvl1pPr>
      <a:lvl2pPr algn="l" rtl="0" fontAlgn="base">
        <a:lnSpc>
          <a:spcPct val="70000"/>
        </a:lnSpc>
        <a:spcBef>
          <a:spcPct val="0"/>
        </a:spcBef>
        <a:spcAft>
          <a:spcPct val="0"/>
        </a:spcAft>
        <a:defRPr sz="4800" b="1">
          <a:solidFill>
            <a:schemeClr val="tx2"/>
          </a:solidFill>
          <a:latin typeface="Arial Narrow" panose="020B0606020202030204" pitchFamily="34" charset="0"/>
        </a:defRPr>
      </a:lvl2pPr>
      <a:lvl3pPr algn="l" rtl="0" fontAlgn="base">
        <a:lnSpc>
          <a:spcPct val="70000"/>
        </a:lnSpc>
        <a:spcBef>
          <a:spcPct val="0"/>
        </a:spcBef>
        <a:spcAft>
          <a:spcPct val="0"/>
        </a:spcAft>
        <a:defRPr sz="4800" b="1">
          <a:solidFill>
            <a:schemeClr val="tx2"/>
          </a:solidFill>
          <a:latin typeface="Arial Narrow" panose="020B0606020202030204" pitchFamily="34" charset="0"/>
        </a:defRPr>
      </a:lvl3pPr>
      <a:lvl4pPr algn="l" rtl="0" fontAlgn="base">
        <a:lnSpc>
          <a:spcPct val="70000"/>
        </a:lnSpc>
        <a:spcBef>
          <a:spcPct val="0"/>
        </a:spcBef>
        <a:spcAft>
          <a:spcPct val="0"/>
        </a:spcAft>
        <a:defRPr sz="4800" b="1">
          <a:solidFill>
            <a:schemeClr val="tx2"/>
          </a:solidFill>
          <a:latin typeface="Arial Narrow" panose="020B0606020202030204" pitchFamily="34" charset="0"/>
        </a:defRPr>
      </a:lvl4pPr>
      <a:lvl5pPr algn="l" rtl="0" fontAlgn="base">
        <a:lnSpc>
          <a:spcPct val="70000"/>
        </a:lnSpc>
        <a:spcBef>
          <a:spcPct val="0"/>
        </a:spcBef>
        <a:spcAft>
          <a:spcPct val="0"/>
        </a:spcAft>
        <a:defRPr sz="4800" b="1">
          <a:solidFill>
            <a:schemeClr val="tx2"/>
          </a:solidFill>
          <a:latin typeface="Arial Narrow" panose="020B0606020202030204" pitchFamily="34" charset="0"/>
        </a:defRPr>
      </a:lvl5pPr>
      <a:lvl6pPr marL="457200" algn="l" rtl="0" fontAlgn="base">
        <a:lnSpc>
          <a:spcPct val="70000"/>
        </a:lnSpc>
        <a:spcBef>
          <a:spcPct val="0"/>
        </a:spcBef>
        <a:spcAft>
          <a:spcPct val="0"/>
        </a:spcAft>
        <a:defRPr sz="4800" b="1">
          <a:solidFill>
            <a:schemeClr val="tx2"/>
          </a:solidFill>
          <a:latin typeface="Arial Narrow" panose="020B0606020202030204" pitchFamily="34" charset="0"/>
        </a:defRPr>
      </a:lvl6pPr>
      <a:lvl7pPr marL="914400" algn="l" rtl="0" fontAlgn="base">
        <a:lnSpc>
          <a:spcPct val="70000"/>
        </a:lnSpc>
        <a:spcBef>
          <a:spcPct val="0"/>
        </a:spcBef>
        <a:spcAft>
          <a:spcPct val="0"/>
        </a:spcAft>
        <a:defRPr sz="4800" b="1">
          <a:solidFill>
            <a:schemeClr val="tx2"/>
          </a:solidFill>
          <a:latin typeface="Arial Narrow" panose="020B0606020202030204" pitchFamily="34" charset="0"/>
        </a:defRPr>
      </a:lvl7pPr>
      <a:lvl8pPr marL="1371600" algn="l" rtl="0" fontAlgn="base">
        <a:lnSpc>
          <a:spcPct val="70000"/>
        </a:lnSpc>
        <a:spcBef>
          <a:spcPct val="0"/>
        </a:spcBef>
        <a:spcAft>
          <a:spcPct val="0"/>
        </a:spcAft>
        <a:defRPr sz="4800" b="1">
          <a:solidFill>
            <a:schemeClr val="tx2"/>
          </a:solidFill>
          <a:latin typeface="Arial Narrow" panose="020B0606020202030204" pitchFamily="34" charset="0"/>
        </a:defRPr>
      </a:lvl8pPr>
      <a:lvl9pPr marL="1828800" algn="l" rtl="0" fontAlgn="base">
        <a:lnSpc>
          <a:spcPct val="70000"/>
        </a:lnSpc>
        <a:spcBef>
          <a:spcPct val="0"/>
        </a:spcBef>
        <a:spcAft>
          <a:spcPct val="0"/>
        </a:spcAft>
        <a:defRPr sz="4800" b="1">
          <a:solidFill>
            <a:schemeClr val="tx2"/>
          </a:solidFill>
          <a:latin typeface="Arial Narrow" panose="020B0606020202030204" pitchFamily="34" charset="0"/>
        </a:defRPr>
      </a:lvl9pPr>
    </p:titleStyle>
    <p:bodyStyle>
      <a:lvl1pPr marL="342900" indent="-342900" algn="l" rtl="0" fontAlgn="base">
        <a:spcBef>
          <a:spcPct val="20000"/>
        </a:spcBef>
        <a:spcAft>
          <a:spcPct val="0"/>
        </a:spcAft>
        <a:buClr>
          <a:schemeClr val="hlink"/>
        </a:buClr>
        <a:buSzPct val="6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65000"/>
        <a:buFont typeface="Wingdings" panose="05000000000000000000" pitchFamily="2" charset="2"/>
        <a:defRPr sz="2600" kern="1200">
          <a:solidFill>
            <a:schemeClr val="tx1"/>
          </a:solidFill>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100000"/>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hlink"/>
        </a:buClr>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2D9927BB-9C7F-4C14-D99F-839E92BCAA07}"/>
              </a:ext>
            </a:extLst>
          </p:cNvPr>
          <p:cNvSpPr>
            <a:spLocks noGrp="1" noChangeArrowheads="1"/>
          </p:cNvSpPr>
          <p:nvPr>
            <p:ph type="sldNum" sz="quarter" idx="4"/>
          </p:nvPr>
        </p:nvSpPr>
        <p:spPr/>
        <p:txBody>
          <a:bodyPr/>
          <a:lstStyle/>
          <a:p>
            <a:fld id="{4DF7C228-EC81-4661-A3E4-4060725C23CB}" type="slidenum">
              <a:rPr lang="en-US" altLang="en-US"/>
              <a:pPr/>
              <a:t>1</a:t>
            </a:fld>
            <a:endParaRPr lang="en-US" altLang="en-US"/>
          </a:p>
        </p:txBody>
      </p:sp>
      <p:sp>
        <p:nvSpPr>
          <p:cNvPr id="4102" name="Rectangle 6">
            <a:extLst>
              <a:ext uri="{FF2B5EF4-FFF2-40B4-BE49-F238E27FC236}">
                <a16:creationId xmlns:a16="http://schemas.microsoft.com/office/drawing/2014/main" id="{8C6A7582-E0C0-320C-ED40-CB0E2690B878}"/>
              </a:ext>
            </a:extLst>
          </p:cNvPr>
          <p:cNvSpPr>
            <a:spLocks noGrp="1" noChangeArrowheads="1"/>
          </p:cNvSpPr>
          <p:nvPr>
            <p:ph type="ctrTitle"/>
          </p:nvPr>
        </p:nvSpPr>
        <p:spPr>
          <a:xfrm>
            <a:off x="377788" y="980728"/>
            <a:ext cx="8388424" cy="3657600"/>
          </a:xfrm>
        </p:spPr>
        <p:txBody>
          <a:bodyPr/>
          <a:lstStyle/>
          <a:p>
            <a:r>
              <a:rPr lang="en-US" altLang="en-US" dirty="0"/>
              <a:t> Impacted Canine Tooth</a:t>
            </a:r>
            <a:br>
              <a:rPr lang="en-US" altLang="en-US" dirty="0"/>
            </a:br>
            <a:r>
              <a:rPr lang="en-US" altLang="en-US" dirty="0"/>
              <a:t>                   and  </a:t>
            </a:r>
            <a:br>
              <a:rPr lang="en-US" altLang="en-US" dirty="0"/>
            </a:br>
            <a:r>
              <a:rPr lang="en-US" altLang="en-US" dirty="0"/>
              <a:t>            its Management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F18E85-06CC-2A6C-D3D1-6EA90DE6F80B}"/>
              </a:ext>
            </a:extLst>
          </p:cNvPr>
          <p:cNvSpPr>
            <a:spLocks noGrp="1"/>
          </p:cNvSpPr>
          <p:nvPr>
            <p:ph type="sldNum" sz="quarter" idx="10"/>
          </p:nvPr>
        </p:nvSpPr>
        <p:spPr/>
        <p:txBody>
          <a:bodyPr/>
          <a:lstStyle/>
          <a:p>
            <a:fld id="{7FCE9A84-2414-48C8-B011-895749C1880D}" type="slidenum">
              <a:rPr lang="en-US" altLang="en-US"/>
              <a:pPr/>
              <a:t>2</a:t>
            </a:fld>
            <a:endParaRPr lang="en-US" altLang="en-US"/>
          </a:p>
        </p:txBody>
      </p:sp>
      <p:sp>
        <p:nvSpPr>
          <p:cNvPr id="78850" name="Rectangle 2">
            <a:extLst>
              <a:ext uri="{FF2B5EF4-FFF2-40B4-BE49-F238E27FC236}">
                <a16:creationId xmlns:a16="http://schemas.microsoft.com/office/drawing/2014/main" id="{C32C3B89-3BFE-7C81-B74A-C77B82352658}"/>
              </a:ext>
            </a:extLst>
          </p:cNvPr>
          <p:cNvSpPr>
            <a:spLocks noChangeArrowheads="1"/>
          </p:cNvSpPr>
          <p:nvPr/>
        </p:nvSpPr>
        <p:spPr bwMode="auto">
          <a:xfrm>
            <a:off x="1828800" y="152400"/>
            <a:ext cx="6172200" cy="611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buClr>
                <a:schemeClr val="hlink"/>
              </a:buClr>
              <a:buSzPct val="110000"/>
              <a:buFont typeface="Wingdings" panose="05000000000000000000" pitchFamily="2" charset="2"/>
              <a:buChar char="§"/>
            </a:pPr>
            <a:r>
              <a:rPr lang="en-US" altLang="en-US" b="1"/>
              <a:t>  Introduction</a:t>
            </a:r>
          </a:p>
          <a:p>
            <a:pPr>
              <a:lnSpc>
                <a:spcPct val="110000"/>
              </a:lnSpc>
              <a:buClr>
                <a:schemeClr val="hlink"/>
              </a:buClr>
              <a:buSzPct val="110000"/>
              <a:buFont typeface="Wingdings" panose="05000000000000000000" pitchFamily="2" charset="2"/>
              <a:buChar char="§"/>
            </a:pPr>
            <a:r>
              <a:rPr lang="en-US" altLang="en-US" b="1"/>
              <a:t>  Maxillary canine</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Classification of canine impaction</a:t>
            </a:r>
          </a:p>
          <a:p>
            <a:pPr>
              <a:lnSpc>
                <a:spcPct val="110000"/>
              </a:lnSpc>
              <a:buClr>
                <a:schemeClr val="hlink"/>
              </a:buClr>
              <a:buSzPct val="110000"/>
              <a:buFont typeface="Wingdings" panose="05000000000000000000" pitchFamily="2" charset="2"/>
              <a:buChar char="§"/>
            </a:pPr>
            <a:r>
              <a:rPr lang="en-US" altLang="en-US" b="1"/>
              <a:t>  Reason for canine Impaction</a:t>
            </a:r>
          </a:p>
          <a:p>
            <a:pPr>
              <a:lnSpc>
                <a:spcPct val="110000"/>
              </a:lnSpc>
              <a:buClr>
                <a:schemeClr val="hlink"/>
              </a:buClr>
              <a:buSzPct val="110000"/>
              <a:buFont typeface="Wingdings" panose="05000000000000000000" pitchFamily="2" charset="2"/>
              <a:buChar char="§"/>
            </a:pPr>
            <a:r>
              <a:rPr lang="en-US" altLang="en-US" b="1"/>
              <a:t>  Diagnosis</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Treatment options</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Methods of Creating Space</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Attachments For canine</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Methodolgy of Approach</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Surgical Exposure of impacted canine</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Impacted tooth  and Periodontium</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Retention</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Complication of untreated impacted canine</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Time to extract canine</a:t>
            </a:r>
          </a:p>
          <a:p>
            <a:pPr>
              <a:lnSpc>
                <a:spcPct val="110000"/>
              </a:lnSpc>
              <a:buClr>
                <a:schemeClr val="hlink"/>
              </a:buClr>
              <a:buSzPct val="110000"/>
              <a:buFont typeface="Wingdings" panose="05000000000000000000" pitchFamily="2" charset="2"/>
              <a:buChar char="§"/>
            </a:pPr>
            <a:r>
              <a:rPr lang="en-US" altLang="en-US" b="1">
                <a:cs typeface="Times New Roman" panose="02020603050405020304" pitchFamily="18" charset="0"/>
              </a:rPr>
              <a:t>  Conclusion</a:t>
            </a:r>
            <a:endParaRPr lang="en-US" altLang="en-US"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C3C7EB3B-63AC-9550-43DB-9DD2017B3149}"/>
              </a:ext>
            </a:extLst>
          </p:cNvPr>
          <p:cNvSpPr>
            <a:spLocks noGrp="1" noChangeArrowheads="1"/>
          </p:cNvSpPr>
          <p:nvPr>
            <p:ph type="sldNum" sz="quarter" idx="4"/>
          </p:nvPr>
        </p:nvSpPr>
        <p:spPr/>
        <p:txBody>
          <a:bodyPr/>
          <a:lstStyle/>
          <a:p>
            <a:fld id="{DA35E11B-3BBB-4C11-AA4A-A88072A8C669}" type="slidenum">
              <a:rPr lang="en-US" altLang="en-US"/>
              <a:pPr/>
              <a:t>3</a:t>
            </a:fld>
            <a:endParaRPr lang="en-US" altLang="en-US"/>
          </a:p>
        </p:txBody>
      </p:sp>
      <p:sp>
        <p:nvSpPr>
          <p:cNvPr id="18434" name="Rectangle 2">
            <a:extLst>
              <a:ext uri="{FF2B5EF4-FFF2-40B4-BE49-F238E27FC236}">
                <a16:creationId xmlns:a16="http://schemas.microsoft.com/office/drawing/2014/main" id="{1CDA2F32-129C-7211-4FB9-0B052B7710CA}"/>
              </a:ext>
            </a:extLst>
          </p:cNvPr>
          <p:cNvSpPr>
            <a:spLocks noGrp="1" noChangeArrowheads="1"/>
          </p:cNvSpPr>
          <p:nvPr>
            <p:ph type="ctrTitle"/>
          </p:nvPr>
        </p:nvSpPr>
        <p:spPr>
          <a:xfrm>
            <a:off x="228600" y="381000"/>
            <a:ext cx="2971800" cy="808038"/>
          </a:xfrm>
        </p:spPr>
        <p:txBody>
          <a:bodyPr/>
          <a:lstStyle/>
          <a:p>
            <a:r>
              <a:rPr lang="en-US" altLang="en-US" sz="4400"/>
              <a:t>Introduction</a:t>
            </a:r>
          </a:p>
        </p:txBody>
      </p:sp>
      <p:sp>
        <p:nvSpPr>
          <p:cNvPr id="18435" name="Rectangle 3">
            <a:extLst>
              <a:ext uri="{FF2B5EF4-FFF2-40B4-BE49-F238E27FC236}">
                <a16:creationId xmlns:a16="http://schemas.microsoft.com/office/drawing/2014/main" id="{EAB43CAC-5640-AB9A-B2F8-33484A398DCB}"/>
              </a:ext>
            </a:extLst>
          </p:cNvPr>
          <p:cNvSpPr>
            <a:spLocks noGrp="1" noChangeArrowheads="1"/>
          </p:cNvSpPr>
          <p:nvPr>
            <p:ph type="subTitle" idx="1"/>
          </p:nvPr>
        </p:nvSpPr>
        <p:spPr>
          <a:xfrm>
            <a:off x="838200" y="1295400"/>
            <a:ext cx="8077200" cy="4495800"/>
          </a:xfrm>
        </p:spPr>
        <p:txBody>
          <a:bodyPr/>
          <a:lstStyle/>
          <a:p>
            <a:pPr algn="just">
              <a:lnSpc>
                <a:spcPct val="115000"/>
              </a:lnSpc>
              <a:buFont typeface="Wingdings" panose="05000000000000000000" pitchFamily="2" charset="2"/>
              <a:buChar char="n"/>
            </a:pPr>
            <a:r>
              <a:rPr lang="en-US" altLang="en-US">
                <a:latin typeface="Times New Roman" panose="02020603050405020304" pitchFamily="18" charset="0"/>
                <a:cs typeface="Times New Roman" panose="02020603050405020304" pitchFamily="18" charset="0"/>
              </a:rPr>
              <a:t>     Impacted tooth is defined as tooth whose roots are 2/3rd or fully developed but nevertheless expected to erupt. </a:t>
            </a:r>
          </a:p>
          <a:p>
            <a:pPr algn="just">
              <a:lnSpc>
                <a:spcPct val="115000"/>
              </a:lnSpc>
              <a:buFont typeface="Wingdings" panose="05000000000000000000" pitchFamily="2" charset="2"/>
              <a:buChar char="n"/>
            </a:pPr>
            <a:r>
              <a:rPr lang="en-US" altLang="en-US">
                <a:latin typeface="Times New Roman" panose="02020603050405020304" pitchFamily="18" charset="0"/>
                <a:cs typeface="Times New Roman" panose="02020603050405020304" pitchFamily="18" charset="0"/>
              </a:rPr>
              <a:t>      Mandibular third molar -- Maxillary canine -- mandibular second premolar.</a:t>
            </a:r>
          </a:p>
          <a:p>
            <a:pPr algn="just">
              <a:lnSpc>
                <a:spcPct val="115000"/>
              </a:lnSpc>
              <a:buFont typeface="Wingdings" panose="05000000000000000000" pitchFamily="2" charset="2"/>
              <a:buChar char="n"/>
            </a:pPr>
            <a:r>
              <a:rPr lang="en-US" altLang="en-US">
                <a:latin typeface="Times New Roman" panose="02020603050405020304" pitchFamily="18" charset="0"/>
                <a:cs typeface="Times New Roman" panose="02020603050405020304" pitchFamily="18" charset="0"/>
              </a:rPr>
              <a:t>      In maxillary canine impaction ,palatal canine impaction is more common than buccal canine impaction.{Jacoby  3:1}.</a:t>
            </a:r>
          </a:p>
          <a:p>
            <a:pPr algn="just">
              <a:lnSpc>
                <a:spcPct val="115000"/>
              </a:lnSpc>
              <a:buFont typeface="Wingdings" panose="05000000000000000000" pitchFamily="2" charset="2"/>
              <a:buChar char="n"/>
            </a:pPr>
            <a:r>
              <a:rPr lang="en-US" altLang="en-US">
                <a:latin typeface="Times New Roman" panose="02020603050405020304" pitchFamily="18" charset="0"/>
                <a:cs typeface="Times New Roman" panose="02020603050405020304" pitchFamily="18" charset="0"/>
              </a:rPr>
              <a:t>      Females affected more than males. </a:t>
            </a:r>
          </a:p>
          <a:p>
            <a:pPr algn="just">
              <a:lnSpc>
                <a:spcPct val="115000"/>
              </a:lnSpc>
              <a:buFont typeface="Wingdings" panose="05000000000000000000" pitchFamily="2" charset="2"/>
              <a:buChar char="n"/>
            </a:pPr>
            <a:r>
              <a:rPr lang="en-US" altLang="en-US">
                <a:latin typeface="Times New Roman" panose="02020603050405020304" pitchFamily="18" charset="0"/>
                <a:cs typeface="Times New Roman" panose="02020603050405020304" pitchFamily="18" charset="0"/>
              </a:rPr>
              <a:t>      Oliver 1989 showed Asians  affected from buccally impacted canines  more frequently than from palatally impacted canines.</a:t>
            </a:r>
          </a:p>
          <a:p>
            <a:pPr algn="just">
              <a:lnSpc>
                <a:spcPct val="120000"/>
              </a:lnSpc>
              <a:buFont typeface="Wingdings" panose="05000000000000000000" pitchFamily="2" charset="2"/>
              <a:buChar char="n"/>
            </a:pPr>
            <a:endParaRPr lang="en-US" altLang="en-US">
              <a:latin typeface="Times New Roman" panose="02020603050405020304" pitchFamily="18" charset="0"/>
              <a:cs typeface="Times New Roman" panose="02020603050405020304" pitchFamily="18" charset="0"/>
            </a:endParaRPr>
          </a:p>
          <a:p>
            <a:pPr algn="just">
              <a:buFont typeface="Wingdings" panose="05000000000000000000" pitchFamily="2" charset="2"/>
              <a:buChar char="n"/>
            </a:pPr>
            <a:endParaRPr lang="en-US" altLang="en-US">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91EFB523-B658-542C-0388-9B44D67ECB03}"/>
              </a:ext>
            </a:extLst>
          </p:cNvPr>
          <p:cNvSpPr>
            <a:spLocks noGrp="1" noChangeArrowheads="1"/>
          </p:cNvSpPr>
          <p:nvPr>
            <p:ph type="sldNum" sz="quarter" idx="4"/>
          </p:nvPr>
        </p:nvSpPr>
        <p:spPr/>
        <p:txBody>
          <a:bodyPr/>
          <a:lstStyle/>
          <a:p>
            <a:fld id="{86586503-D14F-4E89-A5EB-AF0F6CAB71CE}" type="slidenum">
              <a:rPr lang="en-US" altLang="en-US"/>
              <a:pPr/>
              <a:t>4</a:t>
            </a:fld>
            <a:endParaRPr lang="en-US" altLang="en-US"/>
          </a:p>
        </p:txBody>
      </p:sp>
      <p:sp>
        <p:nvSpPr>
          <p:cNvPr id="19458" name="Rectangle 2">
            <a:extLst>
              <a:ext uri="{FF2B5EF4-FFF2-40B4-BE49-F238E27FC236}">
                <a16:creationId xmlns:a16="http://schemas.microsoft.com/office/drawing/2014/main" id="{196C7B41-0752-9F37-2AB9-363F470A2F0D}"/>
              </a:ext>
            </a:extLst>
          </p:cNvPr>
          <p:cNvSpPr>
            <a:spLocks noGrp="1" noChangeArrowheads="1"/>
          </p:cNvSpPr>
          <p:nvPr>
            <p:ph type="ctrTitle"/>
          </p:nvPr>
        </p:nvSpPr>
        <p:spPr>
          <a:xfrm>
            <a:off x="0" y="304800"/>
            <a:ext cx="6399213" cy="838200"/>
          </a:xfrm>
        </p:spPr>
        <p:txBody>
          <a:bodyPr/>
          <a:lstStyle/>
          <a:p>
            <a:r>
              <a:rPr lang="en-US" altLang="en-US" sz="4400"/>
              <a:t>Maxillary canine</a:t>
            </a:r>
          </a:p>
        </p:txBody>
      </p:sp>
      <p:sp>
        <p:nvSpPr>
          <p:cNvPr id="19459" name="Rectangle 3">
            <a:extLst>
              <a:ext uri="{FF2B5EF4-FFF2-40B4-BE49-F238E27FC236}">
                <a16:creationId xmlns:a16="http://schemas.microsoft.com/office/drawing/2014/main" id="{37B8865B-02EE-BB00-A35F-3812B15ABD0A}"/>
              </a:ext>
            </a:extLst>
          </p:cNvPr>
          <p:cNvSpPr>
            <a:spLocks noGrp="1" noChangeArrowheads="1"/>
          </p:cNvSpPr>
          <p:nvPr>
            <p:ph type="subTitle" idx="1"/>
          </p:nvPr>
        </p:nvSpPr>
        <p:spPr>
          <a:xfrm>
            <a:off x="304800" y="1371600"/>
            <a:ext cx="8534400" cy="5486400"/>
          </a:xfrm>
        </p:spPr>
        <p:txBody>
          <a:bodyPr/>
          <a:lstStyle/>
          <a:p>
            <a:pPr>
              <a:buFont typeface="Wingdings" panose="05000000000000000000" pitchFamily="2" charset="2"/>
              <a:buChar char="n"/>
            </a:pPr>
            <a:r>
              <a:rPr lang="en-US" altLang="en-US" sz="3600"/>
              <a:t>  Development of canine : </a:t>
            </a:r>
            <a:r>
              <a:rPr lang="en-US" altLang="en-US">
                <a:latin typeface="Times New Roman" panose="02020603050405020304" pitchFamily="18" charset="0"/>
              </a:rPr>
              <a:t>It develops at 4 – 5 months of age between the roots of decidious Ist molar. </a:t>
            </a:r>
          </a:p>
          <a:p>
            <a:pPr>
              <a:buFont typeface="Wingdings" panose="05000000000000000000" pitchFamily="2" charset="2"/>
              <a:buChar char="n"/>
            </a:pPr>
            <a:endParaRPr lang="en-US" altLang="en-US">
              <a:latin typeface="Times New Roman" panose="02020603050405020304" pitchFamily="18" charset="0"/>
            </a:endParaRPr>
          </a:p>
          <a:p>
            <a:pPr>
              <a:buFont typeface="Wingdings" panose="05000000000000000000" pitchFamily="2" charset="2"/>
              <a:buChar char="n"/>
            </a:pPr>
            <a:r>
              <a:rPr lang="en-US" altLang="en-US" sz="3600"/>
              <a:t>  Calcification of canine : </a:t>
            </a:r>
            <a:r>
              <a:rPr lang="en-US" altLang="en-US">
                <a:latin typeface="Times New Roman" panose="02020603050405020304" pitchFamily="18" charset="0"/>
              </a:rPr>
              <a:t>It begins to calcify around 12 months of age.</a:t>
            </a:r>
          </a:p>
          <a:p>
            <a:pPr>
              <a:buFont typeface="Wingdings" panose="05000000000000000000" pitchFamily="2" charset="2"/>
              <a:buChar char="n"/>
            </a:pPr>
            <a:endParaRPr lang="en-US" altLang="en-US">
              <a:latin typeface="Times New Roman" panose="02020603050405020304" pitchFamily="18" charset="0"/>
            </a:endParaRPr>
          </a:p>
          <a:p>
            <a:pPr>
              <a:lnSpc>
                <a:spcPct val="115000"/>
              </a:lnSpc>
              <a:buFont typeface="Wingdings" panose="05000000000000000000" pitchFamily="2" charset="2"/>
              <a:buChar char="n"/>
            </a:pPr>
            <a:r>
              <a:rPr lang="en-US" altLang="en-US" sz="3600"/>
              <a:t>  Eruption of canine : </a:t>
            </a:r>
            <a:r>
              <a:rPr lang="en-US" altLang="en-US" sz="360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Its left  behind   the roots of  deciduous molar , allowing  development  of the first premolar between the deciduous molar roots. At this stage the permanent canine is located immediately above both the first premolar and the first deciduous molar</a:t>
            </a:r>
            <a:r>
              <a:rPr lang="en-US" altLang="en-US">
                <a:cs typeface="Times New Roman" panose="02020603050405020304" pitchFamily="18" charset="0"/>
              </a:rPr>
              <a:t>. </a:t>
            </a:r>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DA523E64-3DEF-9D80-C340-A06234C45186}"/>
              </a:ext>
            </a:extLst>
          </p:cNvPr>
          <p:cNvSpPr>
            <a:spLocks noGrp="1" noChangeArrowheads="1"/>
          </p:cNvSpPr>
          <p:nvPr>
            <p:ph type="sldNum" sz="quarter" idx="4"/>
          </p:nvPr>
        </p:nvSpPr>
        <p:spPr/>
        <p:txBody>
          <a:bodyPr/>
          <a:lstStyle/>
          <a:p>
            <a:fld id="{B2E9FCC5-8637-47FA-AEF2-BB0B56E17462}" type="slidenum">
              <a:rPr lang="en-US" altLang="en-US"/>
              <a:pPr/>
              <a:t>5</a:t>
            </a:fld>
            <a:endParaRPr lang="en-US" altLang="en-US"/>
          </a:p>
        </p:txBody>
      </p:sp>
      <p:sp>
        <p:nvSpPr>
          <p:cNvPr id="21508" name="Text Box 4">
            <a:extLst>
              <a:ext uri="{FF2B5EF4-FFF2-40B4-BE49-F238E27FC236}">
                <a16:creationId xmlns:a16="http://schemas.microsoft.com/office/drawing/2014/main" id="{C908939B-F7EB-DE71-4408-952987E2CFBB}"/>
              </a:ext>
            </a:extLst>
          </p:cNvPr>
          <p:cNvSpPr txBox="1">
            <a:spLocks noChangeArrowheads="1"/>
          </p:cNvSpPr>
          <p:nvPr/>
        </p:nvSpPr>
        <p:spPr bwMode="auto">
          <a:xfrm>
            <a:off x="228600" y="1260475"/>
            <a:ext cx="868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endParaRPr lang="en-US" altLang="en-US"/>
          </a:p>
        </p:txBody>
      </p:sp>
      <p:sp>
        <p:nvSpPr>
          <p:cNvPr id="21509" name="Text Box 5">
            <a:extLst>
              <a:ext uri="{FF2B5EF4-FFF2-40B4-BE49-F238E27FC236}">
                <a16:creationId xmlns:a16="http://schemas.microsoft.com/office/drawing/2014/main" id="{E514C2F1-882A-BD34-8236-98F66908C28D}"/>
              </a:ext>
            </a:extLst>
          </p:cNvPr>
          <p:cNvSpPr txBox="1">
            <a:spLocks noChangeArrowheads="1"/>
          </p:cNvSpPr>
          <p:nvPr/>
        </p:nvSpPr>
        <p:spPr bwMode="auto">
          <a:xfrm>
            <a:off x="138113" y="457200"/>
            <a:ext cx="8853487" cy="598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As the deciduous  teeth  erupts towards the occlusal plane, the permanent incisor and canine crypts migrate forward in the jaws at a greater rate than the forward movement of the deciduous teeth themselves .</a:t>
            </a:r>
          </a:p>
          <a:p>
            <a:pPr>
              <a:lnSpc>
                <a:spcPct val="115000"/>
              </a:lnSpc>
            </a:pPr>
            <a:r>
              <a:rPr lang="en-US" altLang="en-US">
                <a:cs typeface="Times New Roman" panose="02020603050405020304" pitchFamily="18" charset="0"/>
              </a:rPr>
              <a:t>          Around 6-7 years of age canine calcification will be completed .</a:t>
            </a:r>
          </a:p>
          <a:p>
            <a:pPr>
              <a:lnSpc>
                <a:spcPct val="115000"/>
              </a:lnSpc>
            </a:pPr>
            <a:r>
              <a:rPr lang="en-US" altLang="en-US">
                <a:cs typeface="Times New Roman" panose="02020603050405020304" pitchFamily="18" charset="0"/>
              </a:rPr>
              <a:t>          At the age of 7 years,  the  canine  crown  is  medial  to  the root of  its  deciduous  Predecessor ,and  there  is  a  vertical  overlap  of approxiamtely  3mm.</a:t>
            </a:r>
          </a:p>
          <a:p>
            <a:pPr>
              <a:lnSpc>
                <a:spcPct val="115000"/>
              </a:lnSpc>
            </a:pPr>
            <a:r>
              <a:rPr lang="en-US" altLang="en-US">
                <a:cs typeface="Times New Roman" panose="02020603050405020304" pitchFamily="18" charset="0"/>
              </a:rPr>
              <a:t>           Williams, 1981 showed the positional changes between 8 and 10 years of age  need  careful observation  for  detection of  potential impaction. During this stage of development the canine normally migrates buccally from a position lingual to the root apex of the deciduous precursor. However, some canines do not make the transition from the palatal to the buccal side of the dental arch 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413F80-AAF9-B8AD-62DA-67331EF50B56}"/>
              </a:ext>
            </a:extLst>
          </p:cNvPr>
          <p:cNvSpPr>
            <a:spLocks noGrp="1"/>
          </p:cNvSpPr>
          <p:nvPr>
            <p:ph type="sldNum" sz="quarter" idx="10"/>
          </p:nvPr>
        </p:nvSpPr>
        <p:spPr/>
        <p:txBody>
          <a:bodyPr/>
          <a:lstStyle/>
          <a:p>
            <a:fld id="{0C3701DB-FF68-4D02-9602-A3FCFBA1624F}" type="slidenum">
              <a:rPr lang="en-US" altLang="en-US"/>
              <a:pPr/>
              <a:t>6</a:t>
            </a:fld>
            <a:endParaRPr lang="en-US" altLang="en-US"/>
          </a:p>
        </p:txBody>
      </p:sp>
      <p:sp>
        <p:nvSpPr>
          <p:cNvPr id="22530" name="Text Box 1026">
            <a:extLst>
              <a:ext uri="{FF2B5EF4-FFF2-40B4-BE49-F238E27FC236}">
                <a16:creationId xmlns:a16="http://schemas.microsoft.com/office/drawing/2014/main" id="{14316B6F-B5EC-64FC-6C67-5862F249D8A7}"/>
              </a:ext>
            </a:extLst>
          </p:cNvPr>
          <p:cNvSpPr txBox="1">
            <a:spLocks noChangeArrowheads="1"/>
          </p:cNvSpPr>
          <p:nvPr/>
        </p:nvSpPr>
        <p:spPr bwMode="auto">
          <a:xfrm>
            <a:off x="381000" y="803275"/>
            <a:ext cx="8626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endParaRPr lang="en-US" altLang="en-US"/>
          </a:p>
        </p:txBody>
      </p:sp>
      <p:sp>
        <p:nvSpPr>
          <p:cNvPr id="22531" name="Rectangle 1027">
            <a:extLst>
              <a:ext uri="{FF2B5EF4-FFF2-40B4-BE49-F238E27FC236}">
                <a16:creationId xmlns:a16="http://schemas.microsoft.com/office/drawing/2014/main" id="{0417E841-2A94-7F45-FAD2-504CD494B8AA}"/>
              </a:ext>
            </a:extLst>
          </p:cNvPr>
          <p:cNvSpPr>
            <a:spLocks noChangeArrowheads="1"/>
          </p:cNvSpPr>
          <p:nvPr/>
        </p:nvSpPr>
        <p:spPr bwMode="auto">
          <a:xfrm>
            <a:off x="22860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endParaRPr kumimoji="1" lang="en-US" altLang="en-US"/>
          </a:p>
        </p:txBody>
      </p:sp>
      <p:sp>
        <p:nvSpPr>
          <p:cNvPr id="22532" name="Text Box 1028">
            <a:extLst>
              <a:ext uri="{FF2B5EF4-FFF2-40B4-BE49-F238E27FC236}">
                <a16:creationId xmlns:a16="http://schemas.microsoft.com/office/drawing/2014/main" id="{C0877A63-951E-DA21-AE8D-794595A79DCD}"/>
              </a:ext>
            </a:extLst>
          </p:cNvPr>
          <p:cNvSpPr txBox="1">
            <a:spLocks noChangeArrowheads="1"/>
          </p:cNvSpPr>
          <p:nvPr/>
        </p:nvSpPr>
        <p:spPr bwMode="auto">
          <a:xfrm>
            <a:off x="324643" y="404664"/>
            <a:ext cx="8739188" cy="598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dirty="0">
                <a:cs typeface="Times New Roman" panose="02020603050405020304" pitchFamily="18" charset="0"/>
              </a:rPr>
              <a:t>remain </a:t>
            </a:r>
            <a:r>
              <a:rPr lang="en-US" altLang="en-US" dirty="0" err="1">
                <a:cs typeface="Times New Roman" panose="02020603050405020304" pitchFamily="18" charset="0"/>
              </a:rPr>
              <a:t>palatally</a:t>
            </a:r>
            <a:r>
              <a:rPr lang="en-US" altLang="en-US" dirty="0">
                <a:cs typeface="Times New Roman" panose="02020603050405020304" pitchFamily="18" charset="0"/>
              </a:rPr>
              <a:t> unerupted.</a:t>
            </a:r>
          </a:p>
          <a:p>
            <a:pPr>
              <a:lnSpc>
                <a:spcPct val="115000"/>
              </a:lnSpc>
            </a:pPr>
            <a:r>
              <a:rPr lang="en-US" altLang="en-US" dirty="0">
                <a:cs typeface="Times New Roman" panose="02020603050405020304" pitchFamily="18" charset="0"/>
              </a:rPr>
              <a:t>               With sufficient increase in the size of the subnasal area, the maxillary canine normally moves downward, forward and laterally away from the root end of the lateral incisor.</a:t>
            </a:r>
          </a:p>
          <a:p>
            <a:pPr>
              <a:lnSpc>
                <a:spcPct val="115000"/>
              </a:lnSpc>
            </a:pPr>
            <a:endParaRPr lang="en-US" altLang="en-US" dirty="0">
              <a:cs typeface="Times New Roman" panose="02020603050405020304" pitchFamily="18" charset="0"/>
            </a:endParaRPr>
          </a:p>
          <a:p>
            <a:pPr>
              <a:lnSpc>
                <a:spcPct val="115000"/>
              </a:lnSpc>
            </a:pPr>
            <a:r>
              <a:rPr lang="en-US" altLang="en-US" dirty="0">
                <a:cs typeface="Times New Roman" panose="02020603050405020304" pitchFamily="18" charset="0"/>
              </a:rPr>
              <a:t>               Between 8 and 12 years of age, the  ‘</a:t>
            </a:r>
            <a:r>
              <a:rPr lang="en-US" altLang="en-US" dirty="0" err="1">
                <a:cs typeface="Times New Roman" panose="02020603050405020304" pitchFamily="18" charset="0"/>
              </a:rPr>
              <a:t>uglyduckling’stage</a:t>
            </a:r>
            <a:r>
              <a:rPr lang="en-US" altLang="en-US" dirty="0">
                <a:cs typeface="Times New Roman" panose="02020603050405020304" pitchFamily="18" charset="0"/>
              </a:rPr>
              <a:t>, there is insufficient space at the apical base to permit the axis of the lateral incisor to shift into the more erect alignment of young adulthood until the canine approaches its place in the dental arch</a:t>
            </a:r>
            <a:r>
              <a:rPr lang="en-US" altLang="en-US" dirty="0"/>
              <a:t> .</a:t>
            </a:r>
          </a:p>
          <a:p>
            <a:pPr>
              <a:lnSpc>
                <a:spcPct val="115000"/>
              </a:lnSpc>
            </a:pPr>
            <a:endParaRPr lang="en-US" altLang="en-US" dirty="0"/>
          </a:p>
          <a:p>
            <a:pPr>
              <a:lnSpc>
                <a:spcPct val="115000"/>
              </a:lnSpc>
            </a:pPr>
            <a:r>
              <a:rPr lang="en-US" altLang="en-US" dirty="0">
                <a:cs typeface="Times New Roman" panose="02020603050405020304" pitchFamily="18" charset="0"/>
              </a:rPr>
              <a:t>              In the final phase of eruption, canines drive their way between the lateral incisors and first </a:t>
            </a:r>
            <a:r>
              <a:rPr lang="en-US" altLang="en-US" dirty="0" err="1">
                <a:cs typeface="Times New Roman" panose="02020603050405020304" pitchFamily="18" charset="0"/>
              </a:rPr>
              <a:t>premolars,forcing</a:t>
            </a:r>
            <a:r>
              <a:rPr lang="en-US" altLang="en-US" dirty="0">
                <a:cs typeface="Times New Roman" panose="02020603050405020304" pitchFamily="18" charset="0"/>
              </a:rPr>
              <a:t> these teeth to become more upright. Thus  the maxillary canine follows a longer, and more tortuous path of eruption than any other tooth</a:t>
            </a:r>
            <a:r>
              <a:rPr lang="en-US" altLang="en-US"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D9A71F1F-F3D1-F65F-F9F6-537509E996E6}"/>
              </a:ext>
            </a:extLst>
          </p:cNvPr>
          <p:cNvSpPr>
            <a:spLocks noGrp="1" noChangeArrowheads="1"/>
          </p:cNvSpPr>
          <p:nvPr>
            <p:ph type="sldNum" sz="quarter" idx="4"/>
          </p:nvPr>
        </p:nvSpPr>
        <p:spPr/>
        <p:txBody>
          <a:bodyPr/>
          <a:lstStyle/>
          <a:p>
            <a:fld id="{33056BAA-1060-4607-AB39-CE54B1EC6F48}" type="slidenum">
              <a:rPr lang="en-US" altLang="en-US"/>
              <a:pPr/>
              <a:t>7</a:t>
            </a:fld>
            <a:endParaRPr lang="en-US" altLang="en-US"/>
          </a:p>
        </p:txBody>
      </p:sp>
      <p:sp>
        <p:nvSpPr>
          <p:cNvPr id="69634" name="Rectangle 2">
            <a:extLst>
              <a:ext uri="{FF2B5EF4-FFF2-40B4-BE49-F238E27FC236}">
                <a16:creationId xmlns:a16="http://schemas.microsoft.com/office/drawing/2014/main" id="{BE3C5285-D0C6-1068-4378-3CBEB07D5104}"/>
              </a:ext>
            </a:extLst>
          </p:cNvPr>
          <p:cNvSpPr>
            <a:spLocks noGrp="1" noChangeArrowheads="1"/>
          </p:cNvSpPr>
          <p:nvPr>
            <p:ph type="ctrTitle"/>
          </p:nvPr>
        </p:nvSpPr>
        <p:spPr>
          <a:xfrm>
            <a:off x="609600" y="228600"/>
            <a:ext cx="8153400" cy="731838"/>
          </a:xfrm>
        </p:spPr>
        <p:txBody>
          <a:bodyPr/>
          <a:lstStyle/>
          <a:p>
            <a:r>
              <a:rPr lang="en-US" altLang="en-US" sz="4400" b="0">
                <a:latin typeface="Times New Roman" panose="02020603050405020304" pitchFamily="18" charset="0"/>
                <a:cs typeface="Times New Roman" panose="02020603050405020304" pitchFamily="18" charset="0"/>
              </a:rPr>
              <a:t>Classification of canine impaction:</a:t>
            </a:r>
            <a:r>
              <a:rPr lang="en-US" altLang="en-US"/>
              <a:t> </a:t>
            </a:r>
          </a:p>
        </p:txBody>
      </p:sp>
      <p:sp>
        <p:nvSpPr>
          <p:cNvPr id="69635" name="Rectangle 3">
            <a:extLst>
              <a:ext uri="{FF2B5EF4-FFF2-40B4-BE49-F238E27FC236}">
                <a16:creationId xmlns:a16="http://schemas.microsoft.com/office/drawing/2014/main" id="{426F28E5-81F0-ADAF-BDF2-223F886C5716}"/>
              </a:ext>
            </a:extLst>
          </p:cNvPr>
          <p:cNvSpPr>
            <a:spLocks noGrp="1" noChangeArrowheads="1"/>
          </p:cNvSpPr>
          <p:nvPr>
            <p:ph type="subTitle" idx="1"/>
          </p:nvPr>
        </p:nvSpPr>
        <p:spPr>
          <a:xfrm>
            <a:off x="304800" y="1295400"/>
            <a:ext cx="8534400" cy="4953000"/>
          </a:xfrm>
        </p:spPr>
        <p:txBody>
          <a:bodyPr/>
          <a:lstStyle/>
          <a:p>
            <a:pPr algn="just"/>
            <a:r>
              <a:rPr lang="en-US" altLang="en-US" sz="2800">
                <a:latin typeface="Times New Roman" panose="02020603050405020304" pitchFamily="18" charset="0"/>
                <a:cs typeface="Times New Roman" panose="02020603050405020304" pitchFamily="18" charset="0"/>
              </a:rPr>
              <a:t>Class I:</a:t>
            </a:r>
          </a:p>
          <a:p>
            <a:pPr algn="just"/>
            <a:r>
              <a:rPr lang="en-US" altLang="en-US">
                <a:cs typeface="Times New Roman" panose="02020603050405020304" pitchFamily="18" charset="0"/>
              </a:rPr>
              <a:t>            Impacted cuspids located in palate.</a:t>
            </a:r>
          </a:p>
          <a:p>
            <a:pPr algn="just"/>
            <a:r>
              <a:rPr lang="en-US" altLang="en-US">
                <a:cs typeface="Times New Roman" panose="02020603050405020304" pitchFamily="18" charset="0"/>
              </a:rPr>
              <a:t>                     a)</a:t>
            </a:r>
            <a:r>
              <a:rPr lang="en-US" altLang="en-US">
                <a:latin typeface="Times New Roman" panose="02020603050405020304" pitchFamily="18" charset="0"/>
                <a:cs typeface="Times New Roman" panose="02020603050405020304" pitchFamily="18" charset="0"/>
              </a:rPr>
              <a:t>      </a:t>
            </a:r>
            <a:r>
              <a:rPr lang="en-US" altLang="en-US">
                <a:cs typeface="Times New Roman" panose="02020603050405020304" pitchFamily="18" charset="0"/>
              </a:rPr>
              <a:t>Horizontal</a:t>
            </a:r>
          </a:p>
          <a:p>
            <a:pPr algn="just"/>
            <a:r>
              <a:rPr lang="en-US" altLang="en-US">
                <a:cs typeface="Times New Roman" panose="02020603050405020304" pitchFamily="18" charset="0"/>
              </a:rPr>
              <a:t>                     b)</a:t>
            </a:r>
            <a:r>
              <a:rPr lang="en-US" altLang="en-US">
                <a:latin typeface="Times New Roman" panose="02020603050405020304" pitchFamily="18" charset="0"/>
                <a:cs typeface="Times New Roman" panose="02020603050405020304" pitchFamily="18" charset="0"/>
              </a:rPr>
              <a:t>      </a:t>
            </a:r>
            <a:r>
              <a:rPr lang="en-US" altLang="en-US">
                <a:cs typeface="Times New Roman" panose="02020603050405020304" pitchFamily="18" charset="0"/>
              </a:rPr>
              <a:t>Vertical</a:t>
            </a:r>
          </a:p>
          <a:p>
            <a:pPr algn="just"/>
            <a:r>
              <a:rPr lang="en-US" altLang="en-US">
                <a:cs typeface="Times New Roman" panose="02020603050405020304" pitchFamily="18" charset="0"/>
              </a:rPr>
              <a:t>                     c)</a:t>
            </a:r>
            <a:r>
              <a:rPr lang="en-US" altLang="en-US">
                <a:latin typeface="Times New Roman" panose="02020603050405020304" pitchFamily="18" charset="0"/>
                <a:cs typeface="Times New Roman" panose="02020603050405020304" pitchFamily="18" charset="0"/>
              </a:rPr>
              <a:t>      </a:t>
            </a:r>
            <a:r>
              <a:rPr lang="en-US" altLang="en-US">
                <a:cs typeface="Times New Roman" panose="02020603050405020304" pitchFamily="18" charset="0"/>
              </a:rPr>
              <a:t>SemiVertical</a:t>
            </a:r>
          </a:p>
          <a:p>
            <a:pPr algn="just"/>
            <a:r>
              <a:rPr lang="en-US" altLang="en-US" sz="2800">
                <a:latin typeface="Times New Roman" panose="02020603050405020304" pitchFamily="18" charset="0"/>
                <a:cs typeface="Times New Roman" panose="02020603050405020304" pitchFamily="18" charset="0"/>
              </a:rPr>
              <a:t>Class II:</a:t>
            </a:r>
            <a:r>
              <a:rPr lang="en-US" altLang="en-US">
                <a:cs typeface="Times New Roman" panose="02020603050405020304" pitchFamily="18" charset="0"/>
              </a:rPr>
              <a:t> </a:t>
            </a:r>
          </a:p>
          <a:p>
            <a:pPr algn="just"/>
            <a:r>
              <a:rPr lang="en-US" altLang="en-US">
                <a:cs typeface="Times New Roman" panose="02020603050405020304" pitchFamily="18" charset="0"/>
              </a:rPr>
              <a:t>            Impacted cuspids located in Labial or buccal surface   </a:t>
            </a:r>
          </a:p>
          <a:p>
            <a:pPr algn="just"/>
            <a:r>
              <a:rPr lang="en-US" altLang="en-US">
                <a:cs typeface="Times New Roman" panose="02020603050405020304" pitchFamily="18" charset="0"/>
              </a:rPr>
              <a:t>           of maxilla</a:t>
            </a:r>
          </a:p>
          <a:p>
            <a:pPr algn="just"/>
            <a:r>
              <a:rPr lang="en-US" altLang="en-US">
                <a:cs typeface="Times New Roman" panose="02020603050405020304" pitchFamily="18" charset="0"/>
              </a:rPr>
              <a:t>                       a)</a:t>
            </a:r>
            <a:r>
              <a:rPr lang="en-US" altLang="en-US">
                <a:latin typeface="Times New Roman" panose="02020603050405020304" pitchFamily="18" charset="0"/>
                <a:cs typeface="Times New Roman" panose="02020603050405020304" pitchFamily="18" charset="0"/>
              </a:rPr>
              <a:t>      </a:t>
            </a:r>
            <a:r>
              <a:rPr lang="en-US" altLang="en-US">
                <a:cs typeface="Times New Roman" panose="02020603050405020304" pitchFamily="18" charset="0"/>
              </a:rPr>
              <a:t> Horizontal</a:t>
            </a:r>
          </a:p>
          <a:p>
            <a:pPr algn="just"/>
            <a:r>
              <a:rPr lang="en-US" altLang="en-US">
                <a:cs typeface="Times New Roman" panose="02020603050405020304" pitchFamily="18" charset="0"/>
              </a:rPr>
              <a:t>                       b)</a:t>
            </a:r>
            <a:r>
              <a:rPr lang="en-US" altLang="en-US">
                <a:latin typeface="Times New Roman" panose="02020603050405020304" pitchFamily="18" charset="0"/>
                <a:cs typeface="Times New Roman" panose="02020603050405020304" pitchFamily="18" charset="0"/>
              </a:rPr>
              <a:t>      </a:t>
            </a:r>
            <a:r>
              <a:rPr lang="en-US" altLang="en-US">
                <a:cs typeface="Times New Roman" panose="02020603050405020304" pitchFamily="18" charset="0"/>
              </a:rPr>
              <a:t> Vertical</a:t>
            </a:r>
          </a:p>
          <a:p>
            <a:r>
              <a:rPr lang="en-US" altLang="en-US">
                <a:cs typeface="Times New Roman" panose="02020603050405020304" pitchFamily="18" charset="0"/>
              </a:rPr>
              <a:t>                       c)       SemiVertical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3C50CA74-25BB-F68A-F8C2-1789CE775D87}"/>
              </a:ext>
            </a:extLst>
          </p:cNvPr>
          <p:cNvSpPr>
            <a:spLocks noGrp="1" noChangeArrowheads="1"/>
          </p:cNvSpPr>
          <p:nvPr>
            <p:ph type="sldNum" sz="quarter" idx="4"/>
          </p:nvPr>
        </p:nvSpPr>
        <p:spPr/>
        <p:txBody>
          <a:bodyPr/>
          <a:lstStyle/>
          <a:p>
            <a:fld id="{39B6AB47-4ABB-4FD8-9FE9-3871C28AE972}" type="slidenum">
              <a:rPr lang="en-US" altLang="en-US"/>
              <a:pPr/>
              <a:t>8</a:t>
            </a:fld>
            <a:endParaRPr lang="en-US" altLang="en-US"/>
          </a:p>
        </p:txBody>
      </p:sp>
      <p:sp>
        <p:nvSpPr>
          <p:cNvPr id="70659" name="Rectangle 3">
            <a:extLst>
              <a:ext uri="{FF2B5EF4-FFF2-40B4-BE49-F238E27FC236}">
                <a16:creationId xmlns:a16="http://schemas.microsoft.com/office/drawing/2014/main" id="{476D575A-4743-53DB-7996-A7FC8654985A}"/>
              </a:ext>
            </a:extLst>
          </p:cNvPr>
          <p:cNvSpPr>
            <a:spLocks noGrp="1" noChangeArrowheads="1"/>
          </p:cNvSpPr>
          <p:nvPr>
            <p:ph type="subTitle" idx="1"/>
          </p:nvPr>
        </p:nvSpPr>
        <p:spPr>
          <a:xfrm>
            <a:off x="152400" y="1066800"/>
            <a:ext cx="8839200" cy="3962400"/>
          </a:xfrm>
        </p:spPr>
        <p:txBody>
          <a:bodyPr/>
          <a:lstStyle/>
          <a:p>
            <a:pPr algn="just"/>
            <a:r>
              <a:rPr lang="en-US" altLang="en-US" sz="2800">
                <a:latin typeface="Times New Roman" panose="02020603050405020304" pitchFamily="18" charset="0"/>
                <a:cs typeface="Times New Roman" panose="02020603050405020304" pitchFamily="18" charset="0"/>
              </a:rPr>
              <a:t>Class III:</a:t>
            </a:r>
          </a:p>
          <a:p>
            <a:pPr algn="just"/>
            <a:r>
              <a:rPr lang="en-US" altLang="en-US">
                <a:cs typeface="Times New Roman" panose="02020603050405020304" pitchFamily="18" charset="0"/>
              </a:rPr>
              <a:t>            Impacted cuspids located in palatine and maxillary bone e.g.crown is on the palate and  root passes through the root of the adjacent teeth and ends in the labial or buccal surface of maxilla.</a:t>
            </a:r>
          </a:p>
          <a:p>
            <a:pPr algn="just"/>
            <a:endParaRPr lang="en-US" altLang="en-US">
              <a:cs typeface="Times New Roman" panose="02020603050405020304" pitchFamily="18" charset="0"/>
            </a:endParaRPr>
          </a:p>
          <a:p>
            <a:pPr algn="just"/>
            <a:r>
              <a:rPr lang="en-US" altLang="en-US" sz="2800">
                <a:latin typeface="Times New Roman" panose="02020603050405020304" pitchFamily="18" charset="0"/>
                <a:cs typeface="Times New Roman" panose="02020603050405020304" pitchFamily="18" charset="0"/>
              </a:rPr>
              <a:t>Class IV:</a:t>
            </a:r>
          </a:p>
          <a:p>
            <a:r>
              <a:rPr lang="en-US" altLang="en-US">
                <a:cs typeface="Times New Roman" panose="02020603050405020304" pitchFamily="18" charset="0"/>
              </a:rPr>
              <a:t>           Impacted cuspids located in the alveolar process,usually vertically between incisor and first bicuspids</a:t>
            </a:r>
            <a:r>
              <a:rPr lang="en-US" altLang="en-US"/>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EC2908E0-C6CD-78A7-8C78-CEA137CA39AA}"/>
              </a:ext>
            </a:extLst>
          </p:cNvPr>
          <p:cNvSpPr>
            <a:spLocks noGrp="1" noChangeArrowheads="1"/>
          </p:cNvSpPr>
          <p:nvPr>
            <p:ph type="sldNum" sz="quarter" idx="4"/>
          </p:nvPr>
        </p:nvSpPr>
        <p:spPr/>
        <p:txBody>
          <a:bodyPr/>
          <a:lstStyle/>
          <a:p>
            <a:fld id="{5176BF2B-EF04-4E36-BE11-8D7FACD6EC05}" type="slidenum">
              <a:rPr lang="en-US" altLang="en-US"/>
              <a:pPr/>
              <a:t>9</a:t>
            </a:fld>
            <a:endParaRPr lang="en-US" altLang="en-US"/>
          </a:p>
        </p:txBody>
      </p:sp>
      <p:sp>
        <p:nvSpPr>
          <p:cNvPr id="20482" name="Rectangle 2">
            <a:extLst>
              <a:ext uri="{FF2B5EF4-FFF2-40B4-BE49-F238E27FC236}">
                <a16:creationId xmlns:a16="http://schemas.microsoft.com/office/drawing/2014/main" id="{A7DD7B53-DF97-F0D3-5FB9-E2A6595EAC60}"/>
              </a:ext>
            </a:extLst>
          </p:cNvPr>
          <p:cNvSpPr>
            <a:spLocks noGrp="1" noChangeArrowheads="1"/>
          </p:cNvSpPr>
          <p:nvPr>
            <p:ph type="ctrTitle"/>
          </p:nvPr>
        </p:nvSpPr>
        <p:spPr>
          <a:xfrm>
            <a:off x="1219200" y="152400"/>
            <a:ext cx="7315200" cy="685800"/>
          </a:xfrm>
        </p:spPr>
        <p:txBody>
          <a:bodyPr/>
          <a:lstStyle/>
          <a:p>
            <a:r>
              <a:rPr lang="en-US" altLang="en-US" sz="4400"/>
              <a:t>Reason for canine Impaction</a:t>
            </a:r>
          </a:p>
        </p:txBody>
      </p:sp>
      <p:sp>
        <p:nvSpPr>
          <p:cNvPr id="20483" name="Rectangle 3">
            <a:extLst>
              <a:ext uri="{FF2B5EF4-FFF2-40B4-BE49-F238E27FC236}">
                <a16:creationId xmlns:a16="http://schemas.microsoft.com/office/drawing/2014/main" id="{2592DF97-ECCF-C767-0C96-AF7A1FEB0808}"/>
              </a:ext>
            </a:extLst>
          </p:cNvPr>
          <p:cNvSpPr>
            <a:spLocks noGrp="1" noChangeArrowheads="1"/>
          </p:cNvSpPr>
          <p:nvPr>
            <p:ph type="subTitle" idx="1"/>
          </p:nvPr>
        </p:nvSpPr>
        <p:spPr>
          <a:xfrm>
            <a:off x="381000" y="990600"/>
            <a:ext cx="8534400" cy="5257800"/>
          </a:xfrm>
        </p:spPr>
        <p:txBody>
          <a:bodyPr/>
          <a:lstStyle/>
          <a:p>
            <a:pPr>
              <a:lnSpc>
                <a:spcPct val="115000"/>
              </a:lnSpc>
              <a:spcBef>
                <a:spcPct val="0"/>
              </a:spcBef>
              <a:buFont typeface="Wingdings" panose="05000000000000000000" pitchFamily="2" charset="2"/>
              <a:buChar char="n"/>
            </a:pPr>
            <a:r>
              <a:rPr lang="en-US" altLang="en-US" sz="3600">
                <a:latin typeface="Times New Roman" panose="02020603050405020304" pitchFamily="18" charset="0"/>
              </a:rPr>
              <a:t>Becker Concepts</a:t>
            </a:r>
            <a:r>
              <a:rPr lang="en-US" altLang="en-US" sz="3600"/>
              <a:t> :</a:t>
            </a:r>
          </a:p>
          <a:p>
            <a:pPr>
              <a:lnSpc>
                <a:spcPct val="115000"/>
              </a:lnSpc>
              <a:spcBef>
                <a:spcPct val="0"/>
              </a:spcBef>
            </a:pPr>
            <a:r>
              <a:rPr lang="en-US" altLang="en-US">
                <a:cs typeface="Times New Roman" panose="02020603050405020304" pitchFamily="18" charset="0"/>
              </a:rPr>
              <a:t>               Becker (1984) hypothesized two processes  in the palatal impaction of the maxillary canine:</a:t>
            </a:r>
          </a:p>
          <a:p>
            <a:pPr>
              <a:lnSpc>
                <a:spcPct val="115000"/>
              </a:lnSpc>
              <a:spcBef>
                <a:spcPct val="0"/>
              </a:spcBef>
            </a:pPr>
            <a:r>
              <a:rPr lang="en-US" altLang="en-US">
                <a:cs typeface="Times New Roman" panose="02020603050405020304" pitchFamily="18" charset="0"/>
              </a:rPr>
              <a:t>         I) Absence of initial early guidance from an anomalous lateral incisor.</a:t>
            </a:r>
          </a:p>
          <a:p>
            <a:pPr>
              <a:lnSpc>
                <a:spcPct val="115000"/>
              </a:lnSpc>
              <a:spcBef>
                <a:spcPct val="0"/>
              </a:spcBef>
            </a:pPr>
            <a:r>
              <a:rPr lang="en-US" altLang="en-US">
                <a:cs typeface="Times New Roman" panose="02020603050405020304" pitchFamily="18" charset="0"/>
              </a:rPr>
              <a:t>         II)  Failure of buccal movement of the canine at an unspecified age .</a:t>
            </a:r>
          </a:p>
          <a:p>
            <a:pPr>
              <a:lnSpc>
                <a:spcPct val="115000"/>
              </a:lnSpc>
              <a:spcBef>
                <a:spcPct val="0"/>
              </a:spcBef>
            </a:pPr>
            <a:endParaRPr lang="en-US" altLang="en-US">
              <a:cs typeface="Times New Roman" panose="02020603050405020304" pitchFamily="18" charset="0"/>
            </a:endParaRPr>
          </a:p>
          <a:p>
            <a:pPr algn="just">
              <a:lnSpc>
                <a:spcPct val="115000"/>
              </a:lnSpc>
              <a:spcBef>
                <a:spcPct val="0"/>
              </a:spcBef>
              <a:buFont typeface="Wingdings" panose="05000000000000000000" pitchFamily="2" charset="2"/>
              <a:buChar char="n"/>
            </a:pPr>
            <a:r>
              <a:rPr lang="en-US" altLang="en-US" sz="3600">
                <a:latin typeface="Times New Roman" panose="02020603050405020304" pitchFamily="18" charset="0"/>
                <a:cs typeface="Times New Roman" panose="02020603050405020304" pitchFamily="18" charset="0"/>
              </a:rPr>
              <a:t>MC Bridge Concept</a:t>
            </a:r>
          </a:p>
          <a:p>
            <a:pPr algn="just">
              <a:lnSpc>
                <a:spcPct val="115000"/>
              </a:lnSpc>
              <a:spcBef>
                <a:spcPct val="0"/>
              </a:spcBef>
            </a:pPr>
            <a:r>
              <a:rPr lang="en-US" altLang="en-US">
                <a:cs typeface="Times New Roman" panose="02020603050405020304" pitchFamily="18" charset="0"/>
              </a:rPr>
              <a:t>               Canine formed at high in the anterior wall at antrum, below the floor of orbit, long tortous path of eruption.</a:t>
            </a:r>
          </a:p>
          <a:p>
            <a:endParaRPr lang="en-US" altLang="en-US">
              <a:cs typeface="Times New Roman" panose="02020603050405020304" pitchFamily="18" charset="0"/>
            </a:endParaRPr>
          </a:p>
          <a:p>
            <a:endParaRPr lang="en-US" altLang="en-US">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4E7287-0660-D6EA-1366-740E4AD9F68C}"/>
              </a:ext>
            </a:extLst>
          </p:cNvPr>
          <p:cNvSpPr>
            <a:spLocks noGrp="1"/>
          </p:cNvSpPr>
          <p:nvPr>
            <p:ph type="sldNum" sz="quarter" idx="10"/>
          </p:nvPr>
        </p:nvSpPr>
        <p:spPr/>
        <p:txBody>
          <a:bodyPr/>
          <a:lstStyle/>
          <a:p>
            <a:fld id="{72B9EC15-72A9-469A-AB4B-95457FDD7CA1}" type="slidenum">
              <a:rPr lang="en-US" altLang="en-US"/>
              <a:pPr/>
              <a:t>10</a:t>
            </a:fld>
            <a:endParaRPr lang="en-US" altLang="en-US"/>
          </a:p>
        </p:txBody>
      </p:sp>
      <p:sp>
        <p:nvSpPr>
          <p:cNvPr id="23554" name="Text Box 2">
            <a:extLst>
              <a:ext uri="{FF2B5EF4-FFF2-40B4-BE49-F238E27FC236}">
                <a16:creationId xmlns:a16="http://schemas.microsoft.com/office/drawing/2014/main" id="{71B9D018-5C0A-4CF7-577E-2F2E0FD7CF77}"/>
              </a:ext>
            </a:extLst>
          </p:cNvPr>
          <p:cNvSpPr txBox="1">
            <a:spLocks noChangeArrowheads="1"/>
          </p:cNvSpPr>
          <p:nvPr/>
        </p:nvSpPr>
        <p:spPr bwMode="auto">
          <a:xfrm>
            <a:off x="381000" y="533400"/>
            <a:ext cx="8382000" cy="575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cs typeface="Times New Roman" panose="02020603050405020304" pitchFamily="18" charset="0"/>
              </a:rPr>
              <a:t>Moyers Concept: Summarized by Bishara</a:t>
            </a:r>
          </a:p>
          <a:p>
            <a:r>
              <a:rPr lang="en-US" altLang="en-US">
                <a:cs typeface="Times New Roman" panose="02020603050405020304" pitchFamily="18" charset="0"/>
              </a:rPr>
              <a:t>   </a:t>
            </a:r>
          </a:p>
          <a:p>
            <a:r>
              <a:rPr lang="en-US" altLang="en-US">
                <a:cs typeface="Times New Roman" panose="02020603050405020304" pitchFamily="18" charset="0"/>
              </a:rPr>
              <a:t>A)</a:t>
            </a:r>
            <a:r>
              <a:rPr lang="en-US" altLang="en-US" b="1">
                <a:cs typeface="Times New Roman" panose="02020603050405020304" pitchFamily="18" charset="0"/>
              </a:rPr>
              <a:t>Primary cause</a:t>
            </a:r>
            <a:r>
              <a:rPr lang="en-US" altLang="en-US">
                <a:cs typeface="Times New Roman" panose="02020603050405020304" pitchFamily="18" charset="0"/>
              </a:rPr>
              <a:t>:</a:t>
            </a:r>
          </a:p>
          <a:p>
            <a:r>
              <a:rPr lang="en-US" altLang="en-US">
                <a:cs typeface="Times New Roman" panose="02020603050405020304" pitchFamily="18" charset="0"/>
              </a:rPr>
              <a:t>                 1) Trauma to decidious tooth bud</a:t>
            </a:r>
          </a:p>
          <a:p>
            <a:r>
              <a:rPr lang="en-US" altLang="en-US">
                <a:cs typeface="Times New Roman" panose="02020603050405020304" pitchFamily="18" charset="0"/>
              </a:rPr>
              <a:t>                 2) Rate of Resorption of decidious tooth</a:t>
            </a:r>
          </a:p>
          <a:p>
            <a:r>
              <a:rPr lang="en-US" altLang="en-US">
                <a:cs typeface="Times New Roman" panose="02020603050405020304" pitchFamily="18" charset="0"/>
              </a:rPr>
              <a:t>                 3) Availability of space in the arch</a:t>
            </a:r>
          </a:p>
          <a:p>
            <a:r>
              <a:rPr lang="en-US" altLang="en-US">
                <a:cs typeface="Times New Roman" panose="02020603050405020304" pitchFamily="18" charset="0"/>
              </a:rPr>
              <a:t>                 4) Disturbance in tooth Eruption Sequence</a:t>
            </a:r>
          </a:p>
          <a:p>
            <a:r>
              <a:rPr lang="en-US" altLang="en-US">
                <a:cs typeface="Times New Roman" panose="02020603050405020304" pitchFamily="18" charset="0"/>
              </a:rPr>
              <a:t>                 5) Rotation of tooth buds</a:t>
            </a:r>
          </a:p>
          <a:p>
            <a:r>
              <a:rPr lang="en-US" altLang="en-US">
                <a:cs typeface="Times New Roman" panose="02020603050405020304" pitchFamily="18" charset="0"/>
              </a:rPr>
              <a:t>                 6) Canine Erupt in Cleft area in Person with Cleft </a:t>
            </a:r>
          </a:p>
          <a:p>
            <a:r>
              <a:rPr lang="en-US" altLang="en-US">
                <a:cs typeface="Times New Roman" panose="02020603050405020304" pitchFamily="18" charset="0"/>
              </a:rPr>
              <a:t>                 7) Premature root Closure </a:t>
            </a:r>
          </a:p>
          <a:p>
            <a:r>
              <a:rPr lang="en-US" altLang="en-US">
                <a:cs typeface="Times New Roman" panose="02020603050405020304" pitchFamily="18" charset="0"/>
              </a:rPr>
              <a:t>   B)</a:t>
            </a:r>
            <a:r>
              <a:rPr lang="en-US" altLang="en-US" b="1">
                <a:cs typeface="Times New Roman" panose="02020603050405020304" pitchFamily="18" charset="0"/>
              </a:rPr>
              <a:t>Secondary cause</a:t>
            </a:r>
            <a:r>
              <a:rPr lang="en-US" altLang="en-US">
                <a:cs typeface="Times New Roman" panose="02020603050405020304" pitchFamily="18" charset="0"/>
              </a:rPr>
              <a:t>:</a:t>
            </a:r>
          </a:p>
          <a:p>
            <a:r>
              <a:rPr lang="en-US" altLang="en-US">
                <a:cs typeface="Times New Roman" panose="02020603050405020304" pitchFamily="18" charset="0"/>
              </a:rPr>
              <a:t>                 1) Abnormal muscle pressure</a:t>
            </a:r>
          </a:p>
          <a:p>
            <a:r>
              <a:rPr lang="en-US" altLang="en-US">
                <a:cs typeface="Times New Roman" panose="02020603050405020304" pitchFamily="18" charset="0"/>
              </a:rPr>
              <a:t>                 2) Febrile diseases</a:t>
            </a:r>
          </a:p>
          <a:p>
            <a:r>
              <a:rPr lang="en-US" altLang="en-US">
                <a:cs typeface="Times New Roman" panose="02020603050405020304" pitchFamily="18" charset="0"/>
              </a:rPr>
              <a:t>                 3) Endocrine disturbances</a:t>
            </a:r>
          </a:p>
          <a:p>
            <a:r>
              <a:rPr lang="en-US" altLang="en-US">
                <a:cs typeface="Times New Roman" panose="02020603050405020304" pitchFamily="18" charset="0"/>
              </a:rPr>
              <a:t>                 4) Vitamin D deficency.</a:t>
            </a:r>
            <a:r>
              <a:rPr lang="en-US" altLang="en-US"/>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6C849F44-D8A2-E9C9-57F6-A4DDB7445C7A}"/>
              </a:ext>
            </a:extLst>
          </p:cNvPr>
          <p:cNvSpPr>
            <a:spLocks noGrp="1" noChangeArrowheads="1"/>
          </p:cNvSpPr>
          <p:nvPr>
            <p:ph type="sldNum" sz="quarter" idx="4"/>
          </p:nvPr>
        </p:nvSpPr>
        <p:spPr/>
        <p:txBody>
          <a:bodyPr/>
          <a:lstStyle/>
          <a:p>
            <a:fld id="{4057312C-7C7A-46EB-AB12-BAD04420F79C}" type="slidenum">
              <a:rPr lang="en-US" altLang="en-US"/>
              <a:pPr/>
              <a:t>11</a:t>
            </a:fld>
            <a:endParaRPr lang="en-US" altLang="en-US"/>
          </a:p>
        </p:txBody>
      </p:sp>
      <p:sp>
        <p:nvSpPr>
          <p:cNvPr id="71682" name="Rectangle 2">
            <a:extLst>
              <a:ext uri="{FF2B5EF4-FFF2-40B4-BE49-F238E27FC236}">
                <a16:creationId xmlns:a16="http://schemas.microsoft.com/office/drawing/2014/main" id="{DED99E31-994B-F02C-748F-B8C2AFA13D76}"/>
              </a:ext>
            </a:extLst>
          </p:cNvPr>
          <p:cNvSpPr>
            <a:spLocks noGrp="1" noChangeArrowheads="1"/>
          </p:cNvSpPr>
          <p:nvPr>
            <p:ph type="ctrTitle"/>
          </p:nvPr>
        </p:nvSpPr>
        <p:spPr>
          <a:xfrm>
            <a:off x="304800" y="381000"/>
            <a:ext cx="8532813" cy="762000"/>
          </a:xfrm>
        </p:spPr>
        <p:txBody>
          <a:bodyPr/>
          <a:lstStyle/>
          <a:p>
            <a:r>
              <a:rPr lang="en-US" altLang="en-US" sz="3200" b="0">
                <a:solidFill>
                  <a:schemeClr val="tx1"/>
                </a:solidFill>
                <a:latin typeface="Times New Roman" panose="02020603050405020304" pitchFamily="18" charset="0"/>
                <a:cs typeface="Times New Roman" panose="02020603050405020304" pitchFamily="18" charset="0"/>
              </a:rPr>
              <a:t>Berger Concept :{Systemic cause of impaction}</a:t>
            </a:r>
            <a:r>
              <a:rPr lang="en-US" altLang="en-US"/>
              <a:t> </a:t>
            </a:r>
          </a:p>
        </p:txBody>
      </p:sp>
      <p:sp>
        <p:nvSpPr>
          <p:cNvPr id="71683" name="Rectangle 3">
            <a:extLst>
              <a:ext uri="{FF2B5EF4-FFF2-40B4-BE49-F238E27FC236}">
                <a16:creationId xmlns:a16="http://schemas.microsoft.com/office/drawing/2014/main" id="{7F88E33F-6F91-E6E0-BF4F-E05D892466CD}"/>
              </a:ext>
            </a:extLst>
          </p:cNvPr>
          <p:cNvSpPr>
            <a:spLocks noGrp="1" noChangeArrowheads="1"/>
          </p:cNvSpPr>
          <p:nvPr>
            <p:ph type="subTitle" idx="1"/>
          </p:nvPr>
        </p:nvSpPr>
        <p:spPr>
          <a:xfrm>
            <a:off x="990600" y="1600200"/>
            <a:ext cx="7696200" cy="4572000"/>
          </a:xfrm>
        </p:spPr>
        <p:txBody>
          <a:bodyPr/>
          <a:lstStyle/>
          <a:p>
            <a:r>
              <a:rPr lang="en-US" altLang="en-US">
                <a:cs typeface="Times New Roman" panose="02020603050405020304" pitchFamily="18" charset="0"/>
              </a:rPr>
              <a:t>     1)</a:t>
            </a:r>
            <a:r>
              <a:rPr lang="en-US" altLang="en-US">
                <a:latin typeface="Times New Roman" panose="02020603050405020304" pitchFamily="18" charset="0"/>
                <a:cs typeface="Times New Roman" panose="02020603050405020304" pitchFamily="18" charset="0"/>
              </a:rPr>
              <a:t>     Malnutrition</a:t>
            </a:r>
          </a:p>
          <a:p>
            <a:r>
              <a:rPr lang="en-US" altLang="en-US">
                <a:latin typeface="Times New Roman" panose="02020603050405020304" pitchFamily="18" charset="0"/>
                <a:cs typeface="Times New Roman" panose="02020603050405020304" pitchFamily="18" charset="0"/>
              </a:rPr>
              <a:t>      2)     Tuberculosis</a:t>
            </a:r>
          </a:p>
          <a:p>
            <a:r>
              <a:rPr lang="en-US" altLang="en-US">
                <a:latin typeface="Times New Roman" panose="02020603050405020304" pitchFamily="18" charset="0"/>
                <a:cs typeface="Times New Roman" panose="02020603050405020304" pitchFamily="18" charset="0"/>
              </a:rPr>
              <a:t>      3)     Syphilis</a:t>
            </a:r>
          </a:p>
          <a:p>
            <a:r>
              <a:rPr lang="en-US" altLang="en-US">
                <a:latin typeface="Times New Roman" panose="02020603050405020304" pitchFamily="18" charset="0"/>
                <a:cs typeface="Times New Roman" panose="02020603050405020304" pitchFamily="18" charset="0"/>
              </a:rPr>
              <a:t>      4)     Rickets</a:t>
            </a:r>
          </a:p>
          <a:p>
            <a:r>
              <a:rPr lang="en-US" altLang="en-US">
                <a:latin typeface="Times New Roman" panose="02020603050405020304" pitchFamily="18" charset="0"/>
                <a:cs typeface="Times New Roman" panose="02020603050405020304" pitchFamily="18" charset="0"/>
              </a:rPr>
              <a:t>      5)     Anemia</a:t>
            </a:r>
          </a:p>
          <a:p>
            <a:r>
              <a:rPr lang="en-US" altLang="en-US">
                <a:latin typeface="Times New Roman" panose="02020603050405020304" pitchFamily="18" charset="0"/>
                <a:cs typeface="Times New Roman" panose="02020603050405020304" pitchFamily="18" charset="0"/>
              </a:rPr>
              <a:t>      6)     Progeria</a:t>
            </a:r>
          </a:p>
          <a:p>
            <a:r>
              <a:rPr lang="en-US" altLang="en-US">
                <a:latin typeface="Times New Roman" panose="02020603050405020304" pitchFamily="18" charset="0"/>
                <a:cs typeface="Times New Roman" panose="02020603050405020304" pitchFamily="18" charset="0"/>
              </a:rPr>
              <a:t>      7)     Syndromes:</a:t>
            </a:r>
          </a:p>
          <a:p>
            <a:r>
              <a:rPr lang="en-US" altLang="en-US">
                <a:latin typeface="Times New Roman" panose="02020603050405020304" pitchFamily="18" charset="0"/>
                <a:cs typeface="Times New Roman" panose="02020603050405020304" pitchFamily="18" charset="0"/>
              </a:rPr>
              <a:t>                 a)      Cleidocranial dysplasia</a:t>
            </a:r>
          </a:p>
          <a:p>
            <a:r>
              <a:rPr lang="en-US" altLang="en-US">
                <a:latin typeface="Times New Roman" panose="02020603050405020304" pitchFamily="18" charset="0"/>
                <a:cs typeface="Times New Roman" panose="02020603050405020304" pitchFamily="18" charset="0"/>
              </a:rPr>
              <a:t>                 b)      Achondraplasia</a:t>
            </a:r>
          </a:p>
          <a:p>
            <a:r>
              <a:rPr lang="en-US" altLang="en-US">
                <a:latin typeface="Times New Roman" panose="02020603050405020304" pitchFamily="18" charset="0"/>
                <a:cs typeface="Times New Roman" panose="02020603050405020304" pitchFamily="18" charset="0"/>
              </a:rPr>
              <a:t>                 c)      Down syndrome</a:t>
            </a:r>
            <a:r>
              <a:rPr lang="en-US" altLang="en-US">
                <a:latin typeface="Times New Roman" panose="02020603050405020304" pitchFamily="18"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CE8C66-A699-53BB-913F-A747835F4554}"/>
              </a:ext>
            </a:extLst>
          </p:cNvPr>
          <p:cNvSpPr>
            <a:spLocks noGrp="1"/>
          </p:cNvSpPr>
          <p:nvPr>
            <p:ph type="sldNum" sz="quarter" idx="10"/>
          </p:nvPr>
        </p:nvSpPr>
        <p:spPr/>
        <p:txBody>
          <a:bodyPr/>
          <a:lstStyle/>
          <a:p>
            <a:fld id="{6EC8F819-BA09-45B2-B91D-D6656C3EDBB7}" type="slidenum">
              <a:rPr lang="en-US" altLang="en-US"/>
              <a:pPr/>
              <a:t>12</a:t>
            </a:fld>
            <a:endParaRPr lang="en-US" altLang="en-US"/>
          </a:p>
        </p:txBody>
      </p:sp>
      <p:sp>
        <p:nvSpPr>
          <p:cNvPr id="24578" name="Text Box 2">
            <a:extLst>
              <a:ext uri="{FF2B5EF4-FFF2-40B4-BE49-F238E27FC236}">
                <a16:creationId xmlns:a16="http://schemas.microsoft.com/office/drawing/2014/main" id="{A10AD719-E9CA-5593-6343-50AB65BB17E6}"/>
              </a:ext>
            </a:extLst>
          </p:cNvPr>
          <p:cNvSpPr txBox="1">
            <a:spLocks noChangeArrowheads="1"/>
          </p:cNvSpPr>
          <p:nvPr/>
        </p:nvSpPr>
        <p:spPr bwMode="auto">
          <a:xfrm>
            <a:off x="152400" y="717550"/>
            <a:ext cx="8839200" cy="438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chemeClr val="bg2"/>
              </a:buClr>
              <a:buFont typeface="Wingdings" panose="05000000000000000000" pitchFamily="2" charset="2"/>
              <a:buChar char="§"/>
            </a:pPr>
            <a:r>
              <a:rPr lang="en-US" altLang="en-US" sz="3600">
                <a:cs typeface="Times New Roman" panose="02020603050405020304" pitchFamily="18" charset="0"/>
              </a:rPr>
              <a:t>Vonder Heydt Concept</a:t>
            </a:r>
          </a:p>
          <a:p>
            <a:pPr>
              <a:spcBef>
                <a:spcPct val="30000"/>
              </a:spcBef>
              <a:buClr>
                <a:schemeClr val="bg2"/>
              </a:buClr>
              <a:buFont typeface="Wingdings" panose="05000000000000000000" pitchFamily="2" charset="2"/>
              <a:buNone/>
            </a:pPr>
            <a:r>
              <a:rPr lang="en-US" altLang="en-US">
                <a:cs typeface="Times New Roman" panose="02020603050405020304" pitchFamily="18" charset="0"/>
              </a:rPr>
              <a:t>                     Total arch length of permanent teeth is initially established very early in life at the time of eruption of first permanent molars.  Canine is larger and later erupting and considering like a musical chair situation it may get impacted. </a:t>
            </a:r>
          </a:p>
          <a:p>
            <a:endParaRPr lang="en-US" altLang="en-US"/>
          </a:p>
          <a:p>
            <a:pPr algn="just">
              <a:buClr>
                <a:schemeClr val="bg2"/>
              </a:buClr>
              <a:buFont typeface="Wingdings" panose="05000000000000000000" pitchFamily="2" charset="2"/>
              <a:buChar char="§"/>
            </a:pPr>
            <a:r>
              <a:rPr lang="en-US" altLang="en-US" sz="3600">
                <a:cs typeface="Times New Roman" panose="02020603050405020304" pitchFamily="18" charset="0"/>
              </a:rPr>
              <a:t>Guidance Theory  - Miller</a:t>
            </a:r>
          </a:p>
          <a:p>
            <a:pPr algn="just">
              <a:lnSpc>
                <a:spcPct val="115000"/>
              </a:lnSpc>
              <a:buClr>
                <a:schemeClr val="bg2"/>
              </a:buClr>
              <a:buFont typeface="Wingdings" panose="05000000000000000000" pitchFamily="2" charset="2"/>
              <a:buNone/>
            </a:pPr>
            <a:r>
              <a:rPr lang="en-US" altLang="en-US" b="1">
                <a:cs typeface="Times New Roman" panose="02020603050405020304" pitchFamily="18" charset="0"/>
              </a:rPr>
              <a:t>  Normal Eruption</a:t>
            </a:r>
            <a:r>
              <a:rPr lang="en-US" altLang="en-US">
                <a:cs typeface="Times New Roman" panose="02020603050405020304" pitchFamily="18" charset="0"/>
              </a:rPr>
              <a:t>: Canine usually have a more mesial development path,which is guided downwards apparently along the distal   aspect of the lateral  incisor  roots.</a:t>
            </a:r>
            <a:r>
              <a:rPr lang="en-US" altLang="en-US"/>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D4C799-2F46-972F-CB3A-18E4F01417F6}"/>
              </a:ext>
            </a:extLst>
          </p:cNvPr>
          <p:cNvSpPr>
            <a:spLocks noGrp="1"/>
          </p:cNvSpPr>
          <p:nvPr>
            <p:ph type="sldNum" sz="quarter" idx="10"/>
          </p:nvPr>
        </p:nvSpPr>
        <p:spPr/>
        <p:txBody>
          <a:bodyPr/>
          <a:lstStyle/>
          <a:p>
            <a:fld id="{AC3C443F-6228-452A-B78C-525E23357F2F}" type="slidenum">
              <a:rPr lang="en-US" altLang="en-US"/>
              <a:pPr/>
              <a:t>13</a:t>
            </a:fld>
            <a:endParaRPr lang="en-US" altLang="en-US"/>
          </a:p>
        </p:txBody>
      </p:sp>
      <p:sp>
        <p:nvSpPr>
          <p:cNvPr id="25602" name="Text Box 2">
            <a:extLst>
              <a:ext uri="{FF2B5EF4-FFF2-40B4-BE49-F238E27FC236}">
                <a16:creationId xmlns:a16="http://schemas.microsoft.com/office/drawing/2014/main" id="{F36C2CA9-EFCE-E95E-F481-B087C95DBD4F}"/>
              </a:ext>
            </a:extLst>
          </p:cNvPr>
          <p:cNvSpPr txBox="1">
            <a:spLocks noChangeArrowheads="1"/>
          </p:cNvSpPr>
          <p:nvPr/>
        </p:nvSpPr>
        <p:spPr bwMode="auto">
          <a:xfrm>
            <a:off x="228600" y="609600"/>
            <a:ext cx="891540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cs typeface="Times New Roman" panose="02020603050405020304" pitchFamily="18" charset="0"/>
              </a:rPr>
              <a:t>First stage Impaction</a:t>
            </a:r>
            <a:r>
              <a:rPr lang="en-US" altLang="en-US">
                <a:cs typeface="Times New Roman" panose="02020603050405020304" pitchFamily="18" charset="0"/>
              </a:rPr>
              <a:t>:If there is a loss of guidances due to missinig lateral incisors or late developing laterals, canine will  have  mesial and palatal path of eruption.In this event there is no vertical movement of canine into the alveolar process,results in more horizontal impaction.</a:t>
            </a:r>
          </a:p>
          <a:p>
            <a:endParaRPr lang="en-US" altLang="en-US">
              <a:cs typeface="Times New Roman" panose="02020603050405020304" pitchFamily="18" charset="0"/>
            </a:endParaRPr>
          </a:p>
          <a:p>
            <a:r>
              <a:rPr lang="en-US" altLang="en-US" b="1">
                <a:cs typeface="Times New Roman" panose="02020603050405020304" pitchFamily="18" charset="0"/>
              </a:rPr>
              <a:t>First stage impaction and secondary correction</a:t>
            </a:r>
            <a:r>
              <a:rPr lang="en-US" altLang="en-US">
                <a:cs typeface="Times New Roman" panose="02020603050405020304" pitchFamily="18" charset="0"/>
              </a:rPr>
              <a:t>:Once it reached the palatal alveolar process,canine is redirected to more favorable path of eruption.</a:t>
            </a:r>
          </a:p>
          <a:p>
            <a:endParaRPr lang="en-US" altLang="en-US">
              <a:cs typeface="Times New Roman" panose="02020603050405020304" pitchFamily="18" charset="0"/>
            </a:endParaRPr>
          </a:p>
          <a:p>
            <a:r>
              <a:rPr lang="en-US" altLang="en-US" b="1">
                <a:cs typeface="Times New Roman" panose="02020603050405020304" pitchFamily="18" charset="0"/>
              </a:rPr>
              <a:t>Second stage Impaction</a:t>
            </a:r>
            <a:r>
              <a:rPr lang="en-US" altLang="en-US">
                <a:cs typeface="Times New Roman" panose="02020603050405020304" pitchFamily="18" charset="0"/>
              </a:rPr>
              <a:t>:Self correction is prevented by, late developing lateral incisors (peg laterals) which redeflect the tooth further palatally</a:t>
            </a:r>
          </a:p>
          <a:p>
            <a:endParaRPr lang="en-US" altLang="en-US">
              <a:cs typeface="Times New Roman" panose="02020603050405020304" pitchFamily="18" charset="0"/>
            </a:endParaRPr>
          </a:p>
          <a:p>
            <a:r>
              <a:rPr lang="en-US" altLang="en-US" b="1">
                <a:cs typeface="Times New Roman" panose="02020603050405020304" pitchFamily="18" charset="0"/>
              </a:rPr>
              <a:t>Second stage Impaction and secondary correction</a:t>
            </a:r>
            <a:r>
              <a:rPr lang="en-US" altLang="en-US">
                <a:cs typeface="Times New Roman" panose="02020603050405020304" pitchFamily="18" charset="0"/>
              </a:rPr>
              <a:t>:Extraction of deciduous canine or even extraction of lateral incisors  leads to spontaneous eruption of the impacted tooth.</a:t>
            </a:r>
            <a:r>
              <a:rPr lang="en-US" altLang="en-US"/>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61185B-69C3-A416-3144-C729A8C9CA92}"/>
              </a:ext>
            </a:extLst>
          </p:cNvPr>
          <p:cNvSpPr>
            <a:spLocks noGrp="1"/>
          </p:cNvSpPr>
          <p:nvPr>
            <p:ph type="sldNum" sz="quarter" idx="10"/>
          </p:nvPr>
        </p:nvSpPr>
        <p:spPr/>
        <p:txBody>
          <a:bodyPr/>
          <a:lstStyle/>
          <a:p>
            <a:fld id="{937F3365-CE03-4A6B-8F45-DF9153F4D81D}" type="slidenum">
              <a:rPr lang="en-US" altLang="en-US"/>
              <a:pPr/>
              <a:t>14</a:t>
            </a:fld>
            <a:endParaRPr lang="en-US" altLang="en-US"/>
          </a:p>
        </p:txBody>
      </p:sp>
      <p:sp>
        <p:nvSpPr>
          <p:cNvPr id="26626" name="Text Box 2">
            <a:extLst>
              <a:ext uri="{FF2B5EF4-FFF2-40B4-BE49-F238E27FC236}">
                <a16:creationId xmlns:a16="http://schemas.microsoft.com/office/drawing/2014/main" id="{D1BB1300-6761-BB5F-17C9-FD0997B055FA}"/>
              </a:ext>
            </a:extLst>
          </p:cNvPr>
          <p:cNvSpPr txBox="1">
            <a:spLocks noChangeArrowheads="1"/>
          </p:cNvSpPr>
          <p:nvPr/>
        </p:nvSpPr>
        <p:spPr bwMode="auto">
          <a:xfrm>
            <a:off x="152400" y="1143000"/>
            <a:ext cx="8915400" cy="447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t>Peck and Peck Concept:</a:t>
            </a:r>
          </a:p>
          <a:p>
            <a:endParaRPr lang="en-US" altLang="en-US" sz="3600"/>
          </a:p>
          <a:p>
            <a:r>
              <a:rPr lang="en-US" altLang="en-US"/>
              <a:t>       1) </a:t>
            </a:r>
            <a:r>
              <a:rPr lang="en-US" altLang="en-US" b="1"/>
              <a:t>Occurrence of other dental anomalies</a:t>
            </a:r>
            <a:r>
              <a:rPr lang="en-US" altLang="en-US"/>
              <a:t>:</a:t>
            </a:r>
          </a:p>
          <a:p>
            <a:r>
              <a:rPr lang="en-US" altLang="en-US"/>
              <a:t>                   Palatally impacted canine is an inherited trait occurs in combination with tooth agenesis,tooth size reduction,supernumery tooth and other ectopically positioned tooth.</a:t>
            </a:r>
          </a:p>
          <a:p>
            <a:r>
              <a:rPr lang="en-US" altLang="en-US"/>
              <a:t>        2) </a:t>
            </a:r>
            <a:r>
              <a:rPr lang="en-US" altLang="en-US" b="1"/>
              <a:t>Bilaterally occuring Phenomenon</a:t>
            </a:r>
            <a:r>
              <a:rPr lang="en-US" altLang="en-US"/>
              <a:t> (17%)</a:t>
            </a:r>
          </a:p>
          <a:p>
            <a:r>
              <a:rPr lang="en-US" altLang="en-US"/>
              <a:t>        3) </a:t>
            </a:r>
            <a:r>
              <a:rPr lang="en-US" altLang="en-US" b="1"/>
              <a:t>Females affected more than males (1:3.2) </a:t>
            </a:r>
          </a:p>
          <a:p>
            <a:r>
              <a:rPr lang="en-US" altLang="en-US"/>
              <a:t>        4) </a:t>
            </a:r>
            <a:r>
              <a:rPr lang="en-US" altLang="en-US" b="1"/>
              <a:t>Familial occurence</a:t>
            </a:r>
            <a:r>
              <a:rPr lang="en-US" altLang="en-US"/>
              <a:t> </a:t>
            </a:r>
          </a:p>
          <a:p>
            <a:r>
              <a:rPr lang="en-US" altLang="en-US"/>
              <a:t>                   So they concluded  palatally impacted canine as dental anomaly as </a:t>
            </a:r>
            <a:r>
              <a:rPr lang="en-US" altLang="en-US" b="1"/>
              <a:t>GENETIC ORIGIN</a:t>
            </a:r>
            <a:r>
              <a:rPr lang="en-US" altLang="en-US"/>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E1BDDC-3E1E-5FA1-3196-8773269BEA9C}"/>
              </a:ext>
            </a:extLst>
          </p:cNvPr>
          <p:cNvSpPr>
            <a:spLocks noGrp="1"/>
          </p:cNvSpPr>
          <p:nvPr>
            <p:ph type="sldNum" sz="quarter" idx="10"/>
          </p:nvPr>
        </p:nvSpPr>
        <p:spPr/>
        <p:txBody>
          <a:bodyPr/>
          <a:lstStyle/>
          <a:p>
            <a:fld id="{14EBAC21-04A8-4BE8-96A5-2A734691A345}" type="slidenum">
              <a:rPr lang="en-US" altLang="en-US"/>
              <a:pPr/>
              <a:t>15</a:t>
            </a:fld>
            <a:endParaRPr lang="en-US" altLang="en-US"/>
          </a:p>
        </p:txBody>
      </p:sp>
      <p:sp>
        <p:nvSpPr>
          <p:cNvPr id="28674" name="Rectangle 2">
            <a:extLst>
              <a:ext uri="{FF2B5EF4-FFF2-40B4-BE49-F238E27FC236}">
                <a16:creationId xmlns:a16="http://schemas.microsoft.com/office/drawing/2014/main" id="{E1EA8B29-44A8-891C-CDD0-69FD91B56D56}"/>
              </a:ext>
            </a:extLst>
          </p:cNvPr>
          <p:cNvSpPr>
            <a:spLocks noChangeArrowheads="1"/>
          </p:cNvSpPr>
          <p:nvPr/>
        </p:nvSpPr>
        <p:spPr bwMode="auto">
          <a:xfrm>
            <a:off x="457200" y="1587500"/>
            <a:ext cx="8458200" cy="420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SzPct val="60000"/>
              <a:buFont typeface="Wingdings" panose="05000000000000000000" pitchFamily="2" charset="2"/>
              <a:buNone/>
            </a:pPr>
            <a:r>
              <a:rPr lang="en-US" altLang="en-US" sz="3600"/>
              <a:t>CLINICAL EVALUATION:</a:t>
            </a:r>
          </a:p>
          <a:p>
            <a:pPr>
              <a:spcBef>
                <a:spcPct val="50000"/>
              </a:spcBef>
              <a:buClr>
                <a:schemeClr val="hlink"/>
              </a:buClr>
              <a:buSzPct val="60000"/>
              <a:buFont typeface="Wingdings" panose="05000000000000000000" pitchFamily="2" charset="2"/>
              <a:buNone/>
            </a:pPr>
            <a:r>
              <a:rPr lang="en-US" altLang="en-US" sz="3600">
                <a:cs typeface="Times New Roman" panose="02020603050405020304" pitchFamily="18" charset="0"/>
              </a:rPr>
              <a:t>        </a:t>
            </a:r>
            <a:r>
              <a:rPr lang="en-US" altLang="en-US">
                <a:cs typeface="Times New Roman" panose="02020603050405020304" pitchFamily="18" charset="0"/>
              </a:rPr>
              <a:t>     1)  Prolonged retention of deciduous canine</a:t>
            </a:r>
          </a:p>
          <a:p>
            <a:pPr>
              <a:spcBef>
                <a:spcPct val="50000"/>
              </a:spcBef>
              <a:buClr>
                <a:schemeClr val="hlink"/>
              </a:buClr>
              <a:buSzPct val="60000"/>
              <a:buFont typeface="Wingdings" panose="05000000000000000000" pitchFamily="2" charset="2"/>
              <a:buNone/>
            </a:pPr>
            <a:r>
              <a:rPr lang="en-US" altLang="en-US">
                <a:cs typeface="Times New Roman" panose="02020603050405020304" pitchFamily="18" charset="0"/>
              </a:rPr>
              <a:t>                 2)  Delayed eruption of permanent canine</a:t>
            </a:r>
          </a:p>
          <a:p>
            <a:pPr>
              <a:spcBef>
                <a:spcPct val="50000"/>
              </a:spcBef>
              <a:buClr>
                <a:schemeClr val="hlink"/>
              </a:buClr>
              <a:buSzPct val="60000"/>
              <a:buFont typeface="Wingdings" panose="05000000000000000000" pitchFamily="2" charset="2"/>
              <a:buNone/>
            </a:pPr>
            <a:r>
              <a:rPr lang="en-US" altLang="en-US">
                <a:cs typeface="Times New Roman" panose="02020603050405020304" pitchFamily="18" charset="0"/>
              </a:rPr>
              <a:t>                 3)  Presence of palatal bulge</a:t>
            </a:r>
          </a:p>
          <a:p>
            <a:pPr>
              <a:spcBef>
                <a:spcPct val="50000"/>
              </a:spcBef>
              <a:buClr>
                <a:schemeClr val="hlink"/>
              </a:buClr>
              <a:buSzPct val="60000"/>
              <a:buFont typeface="Wingdings" panose="05000000000000000000" pitchFamily="2" charset="2"/>
              <a:buNone/>
            </a:pPr>
            <a:r>
              <a:rPr lang="en-US" altLang="en-US">
                <a:cs typeface="Times New Roman" panose="02020603050405020304" pitchFamily="18" charset="0"/>
              </a:rPr>
              <a:t>                 4)  Absence of labial canine bulge</a:t>
            </a:r>
          </a:p>
          <a:p>
            <a:pPr>
              <a:spcBef>
                <a:spcPct val="50000"/>
              </a:spcBef>
              <a:buClr>
                <a:schemeClr val="hlink"/>
              </a:buClr>
              <a:buSzPct val="60000"/>
              <a:buFont typeface="Wingdings" panose="05000000000000000000" pitchFamily="2" charset="2"/>
              <a:buNone/>
            </a:pPr>
            <a:r>
              <a:rPr lang="en-US" altLang="en-US">
                <a:cs typeface="Times New Roman" panose="02020603050405020304" pitchFamily="18" charset="0"/>
              </a:rPr>
              <a:t>                 5)  Delayed eruption, persistent  distal tipping and </a:t>
            </a:r>
          </a:p>
          <a:p>
            <a:pPr>
              <a:spcBef>
                <a:spcPct val="50000"/>
              </a:spcBef>
              <a:buClr>
                <a:schemeClr val="hlink"/>
              </a:buClr>
              <a:buSzPct val="60000"/>
              <a:buFont typeface="Wingdings" panose="05000000000000000000" pitchFamily="2" charset="2"/>
              <a:buNone/>
            </a:pPr>
            <a:r>
              <a:rPr lang="en-US" altLang="en-US">
                <a:cs typeface="Times New Roman" panose="02020603050405020304" pitchFamily="18" charset="0"/>
              </a:rPr>
              <a:t>                      migration of lateral incisors.       </a:t>
            </a:r>
          </a:p>
        </p:txBody>
      </p:sp>
      <p:sp>
        <p:nvSpPr>
          <p:cNvPr id="28675" name="Text Box 3">
            <a:extLst>
              <a:ext uri="{FF2B5EF4-FFF2-40B4-BE49-F238E27FC236}">
                <a16:creationId xmlns:a16="http://schemas.microsoft.com/office/drawing/2014/main" id="{2E35B728-3528-78C2-B4AE-3CDB0D02A363}"/>
              </a:ext>
            </a:extLst>
          </p:cNvPr>
          <p:cNvSpPr txBox="1">
            <a:spLocks noChangeArrowheads="1"/>
          </p:cNvSpPr>
          <p:nvPr/>
        </p:nvSpPr>
        <p:spPr bwMode="auto">
          <a:xfrm>
            <a:off x="3130550" y="152400"/>
            <a:ext cx="31940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a:solidFill>
                  <a:schemeClr val="tx2"/>
                </a:solidFill>
              </a:rPr>
              <a:t>DIAGNOSIS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796408-EF81-DBD3-AC04-B82A91654122}"/>
              </a:ext>
            </a:extLst>
          </p:cNvPr>
          <p:cNvSpPr>
            <a:spLocks noGrp="1"/>
          </p:cNvSpPr>
          <p:nvPr>
            <p:ph type="sldNum" sz="quarter" idx="10"/>
          </p:nvPr>
        </p:nvSpPr>
        <p:spPr/>
        <p:txBody>
          <a:bodyPr/>
          <a:lstStyle/>
          <a:p>
            <a:fld id="{98BD3D5A-0E46-4153-B248-5007CF2CEA34}" type="slidenum">
              <a:rPr lang="en-US" altLang="en-US"/>
              <a:pPr/>
              <a:t>16</a:t>
            </a:fld>
            <a:endParaRPr lang="en-US" altLang="en-US"/>
          </a:p>
        </p:txBody>
      </p:sp>
      <p:sp>
        <p:nvSpPr>
          <p:cNvPr id="29698" name="Text Box 2">
            <a:extLst>
              <a:ext uri="{FF2B5EF4-FFF2-40B4-BE49-F238E27FC236}">
                <a16:creationId xmlns:a16="http://schemas.microsoft.com/office/drawing/2014/main" id="{5A286B01-D39D-EF3B-428C-8B804F0BDBFB}"/>
              </a:ext>
            </a:extLst>
          </p:cNvPr>
          <p:cNvSpPr txBox="1">
            <a:spLocks noChangeArrowheads="1"/>
          </p:cNvSpPr>
          <p:nvPr/>
        </p:nvSpPr>
        <p:spPr bwMode="auto">
          <a:xfrm>
            <a:off x="76200" y="465138"/>
            <a:ext cx="8991600" cy="630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cs typeface="Times New Roman" panose="02020603050405020304" pitchFamily="18" charset="0"/>
              </a:rPr>
              <a:t>       RADIOGRAPHIC EVALUATION</a:t>
            </a:r>
            <a:r>
              <a:rPr lang="en-US" altLang="en-US">
                <a:cs typeface="Times New Roman" panose="02020603050405020304" pitchFamily="18" charset="0"/>
              </a:rPr>
              <a:t>   </a:t>
            </a:r>
          </a:p>
          <a:p>
            <a:r>
              <a:rPr lang="en-US" altLang="en-US">
                <a:cs typeface="Times New Roman" panose="02020603050405020304" pitchFamily="18" charset="0"/>
              </a:rPr>
              <a:t> </a:t>
            </a:r>
          </a:p>
          <a:p>
            <a:r>
              <a:rPr lang="en-US" altLang="en-US" sz="3200">
                <a:cs typeface="Times New Roman" panose="02020603050405020304" pitchFamily="18" charset="0"/>
              </a:rPr>
              <a:t>           I)</a:t>
            </a:r>
            <a:r>
              <a:rPr lang="en-US" altLang="en-US">
                <a:cs typeface="Times New Roman" panose="02020603050405020304" pitchFamily="18" charset="0"/>
              </a:rPr>
              <a:t>  </a:t>
            </a:r>
            <a:r>
              <a:rPr lang="en-US" altLang="en-US" sz="3200">
                <a:cs typeface="Times New Roman" panose="02020603050405020304" pitchFamily="18" charset="0"/>
              </a:rPr>
              <a:t>INTRA-ORAL RADIOGRAPH:</a:t>
            </a:r>
            <a:r>
              <a:rPr lang="en-US" altLang="en-US">
                <a:cs typeface="Times New Roman" panose="02020603050405020304" pitchFamily="18" charset="0"/>
              </a:rPr>
              <a:t>       </a:t>
            </a:r>
          </a:p>
          <a:p>
            <a:endParaRPr lang="en-US" altLang="en-US">
              <a:cs typeface="Times New Roman" panose="02020603050405020304" pitchFamily="18" charset="0"/>
            </a:endParaRPr>
          </a:p>
          <a:p>
            <a:r>
              <a:rPr lang="en-US" altLang="en-US">
                <a:cs typeface="Times New Roman" panose="02020603050405020304" pitchFamily="18" charset="0"/>
              </a:rPr>
              <a:t>                                   </a:t>
            </a:r>
          </a:p>
          <a:p>
            <a:r>
              <a:rPr lang="en-US" altLang="en-US">
                <a:cs typeface="Times New Roman" panose="02020603050405020304" pitchFamily="18" charset="0"/>
              </a:rPr>
              <a:t>                                         1</a:t>
            </a:r>
            <a:r>
              <a:rPr lang="en-US" altLang="en-US" sz="2800">
                <a:cs typeface="Times New Roman" panose="02020603050405020304" pitchFamily="18" charset="0"/>
              </a:rPr>
              <a:t>) IOPA</a:t>
            </a:r>
            <a:r>
              <a:rPr lang="en-US" altLang="en-US">
                <a:cs typeface="Times New Roman" panose="02020603050405020304" pitchFamily="18" charset="0"/>
              </a:rPr>
              <a:t>:  The first,  simplest  and  most   </a:t>
            </a:r>
          </a:p>
          <a:p>
            <a:r>
              <a:rPr lang="en-US" altLang="en-US">
                <a:cs typeface="Times New Roman" panose="02020603050405020304" pitchFamily="18" charset="0"/>
              </a:rPr>
              <a:t>                                         informative  X-ray film is the periapical view. </a:t>
            </a:r>
          </a:p>
          <a:p>
            <a:r>
              <a:rPr lang="en-US" altLang="en-US">
                <a:cs typeface="Times New Roman" panose="02020603050405020304" pitchFamily="18" charset="0"/>
              </a:rPr>
              <a:t> </a:t>
            </a:r>
          </a:p>
          <a:p>
            <a:r>
              <a:rPr lang="en-US" altLang="en-US" b="1">
                <a:cs typeface="Times New Roman" panose="02020603050405020304" pitchFamily="18" charset="0"/>
              </a:rPr>
              <a:t>         </a:t>
            </a:r>
          </a:p>
          <a:p>
            <a:r>
              <a:rPr lang="en-US" altLang="en-US" b="1">
                <a:cs typeface="Times New Roman" panose="02020603050405020304" pitchFamily="18" charset="0"/>
              </a:rPr>
              <a:t>     Advantages</a:t>
            </a:r>
            <a:r>
              <a:rPr lang="en-US" altLang="en-US">
                <a:cs typeface="Times New Roman" panose="02020603050405020304" pitchFamily="18" charset="0"/>
              </a:rPr>
              <a:t>;</a:t>
            </a:r>
          </a:p>
          <a:p>
            <a:r>
              <a:rPr lang="en-US" altLang="en-US">
                <a:cs typeface="Times New Roman" panose="02020603050405020304" pitchFamily="18" charset="0"/>
              </a:rPr>
              <a:t>                1)  Root development,paternn and integrity</a:t>
            </a:r>
          </a:p>
          <a:p>
            <a:r>
              <a:rPr lang="en-US" altLang="en-US">
                <a:cs typeface="Times New Roman" panose="02020603050405020304" pitchFamily="18" charset="0"/>
              </a:rPr>
              <a:t>                2)  Crown resorption </a:t>
            </a:r>
          </a:p>
          <a:p>
            <a:r>
              <a:rPr lang="en-US" altLang="en-US">
                <a:cs typeface="Times New Roman" panose="02020603050405020304" pitchFamily="18" charset="0"/>
              </a:rPr>
              <a:t>                3)  Root resorption of adjacent tooth</a:t>
            </a:r>
          </a:p>
          <a:p>
            <a:r>
              <a:rPr lang="en-US" altLang="en-US">
                <a:cs typeface="Times New Roman" panose="02020603050405020304" pitchFamily="18" charset="0"/>
              </a:rPr>
              <a:t>                4)  Minimun of surrounding tissue is exposed which    </a:t>
            </a:r>
          </a:p>
          <a:p>
            <a:r>
              <a:rPr lang="en-US" altLang="en-US">
                <a:cs typeface="Times New Roman" panose="02020603050405020304" pitchFamily="18" charset="0"/>
              </a:rPr>
              <a:t>                     increase accuracy and  resolution.    </a:t>
            </a:r>
          </a:p>
          <a:p>
            <a:r>
              <a:rPr lang="en-US" altLang="en-US">
                <a:cs typeface="Times New Roman" panose="02020603050405020304" pitchFamily="18" charset="0"/>
              </a:rPr>
              <a:t>                5)  Minimal radiation exposure</a:t>
            </a:r>
            <a:r>
              <a:rPr lang="en-US" altLang="en-US"/>
              <a:t> </a:t>
            </a:r>
          </a:p>
        </p:txBody>
      </p:sp>
      <p:pic>
        <p:nvPicPr>
          <p:cNvPr id="29700" name="Picture 4">
            <a:extLst>
              <a:ext uri="{FF2B5EF4-FFF2-40B4-BE49-F238E27FC236}">
                <a16:creationId xmlns:a16="http://schemas.microsoft.com/office/drawing/2014/main" id="{75BC9F16-9DAD-1778-C3C1-30463DDEC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05000"/>
            <a:ext cx="2057400" cy="2306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2251E-167F-C1E0-100A-09351431F59C}"/>
              </a:ext>
            </a:extLst>
          </p:cNvPr>
          <p:cNvSpPr>
            <a:spLocks noGrp="1"/>
          </p:cNvSpPr>
          <p:nvPr>
            <p:ph type="sldNum" sz="quarter" idx="10"/>
          </p:nvPr>
        </p:nvSpPr>
        <p:spPr/>
        <p:txBody>
          <a:bodyPr/>
          <a:lstStyle/>
          <a:p>
            <a:fld id="{465FB504-CEFF-44B4-A54E-4791C3BBBBB5}" type="slidenum">
              <a:rPr lang="en-US" altLang="en-US"/>
              <a:pPr/>
              <a:t>17</a:t>
            </a:fld>
            <a:endParaRPr lang="en-US" altLang="en-US"/>
          </a:p>
        </p:txBody>
      </p:sp>
      <p:sp>
        <p:nvSpPr>
          <p:cNvPr id="30722" name="Text Box 2">
            <a:extLst>
              <a:ext uri="{FF2B5EF4-FFF2-40B4-BE49-F238E27FC236}">
                <a16:creationId xmlns:a16="http://schemas.microsoft.com/office/drawing/2014/main" id="{F7FF3A68-7F21-708E-984E-DD782F2FD2B6}"/>
              </a:ext>
            </a:extLst>
          </p:cNvPr>
          <p:cNvSpPr txBox="1">
            <a:spLocks noChangeArrowheads="1"/>
          </p:cNvSpPr>
          <p:nvPr/>
        </p:nvSpPr>
        <p:spPr bwMode="auto">
          <a:xfrm>
            <a:off x="228600" y="76200"/>
            <a:ext cx="8763000" cy="350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cs typeface="Times New Roman" panose="02020603050405020304" pitchFamily="18" charset="0"/>
              </a:rPr>
              <a:t>Disadvantage</a:t>
            </a:r>
          </a:p>
          <a:p>
            <a:r>
              <a:rPr lang="en-US" altLang="en-US">
                <a:cs typeface="Times New Roman" panose="02020603050405020304" pitchFamily="18" charset="0"/>
              </a:rPr>
              <a:t>           1)  Periapical fim is a two dimensional representation which gives no information regarding  buccal lingual plane</a:t>
            </a:r>
          </a:p>
          <a:p>
            <a:r>
              <a:rPr lang="en-US" altLang="en-US">
                <a:cs typeface="Times New Roman" panose="02020603050405020304" pitchFamily="18" charset="0"/>
              </a:rPr>
              <a:t>        2)  Overlapping structures cannot be differentiated as whether tooth is  lingual or buccal.</a:t>
            </a:r>
            <a:r>
              <a:rPr lang="en-US" altLang="en-US"/>
              <a:t> </a:t>
            </a:r>
          </a:p>
          <a:p>
            <a:endParaRPr lang="en-US" altLang="en-US"/>
          </a:p>
          <a:p>
            <a:pPr algn="just"/>
            <a:r>
              <a:rPr lang="en-US" altLang="en-US" b="1">
                <a:cs typeface="Times New Roman" panose="02020603050405020304" pitchFamily="18" charset="0"/>
              </a:rPr>
              <a:t>2) </a:t>
            </a:r>
            <a:r>
              <a:rPr lang="en-US" altLang="en-US" sz="2800">
                <a:cs typeface="Times New Roman" panose="02020603050405020304" pitchFamily="18" charset="0"/>
              </a:rPr>
              <a:t>Tube shift technique or Clarke technique (PARALLAX METHOD)</a:t>
            </a:r>
          </a:p>
          <a:p>
            <a:pPr algn="just"/>
            <a:r>
              <a:rPr lang="en-US" altLang="en-US">
                <a:cs typeface="Times New Roman" panose="02020603050405020304" pitchFamily="18" charset="0"/>
              </a:rPr>
              <a:t>         </a:t>
            </a:r>
            <a:endParaRPr lang="en-US" altLang="en-US"/>
          </a:p>
        </p:txBody>
      </p:sp>
      <p:pic>
        <p:nvPicPr>
          <p:cNvPr id="30723" name="Picture 3">
            <a:extLst>
              <a:ext uri="{FF2B5EF4-FFF2-40B4-BE49-F238E27FC236}">
                <a16:creationId xmlns:a16="http://schemas.microsoft.com/office/drawing/2014/main" id="{5565F909-9747-285C-7F8F-84BF3B656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200400"/>
            <a:ext cx="7924800" cy="3500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0BE855-41B6-72D6-E7AE-7B23D9749B11}"/>
              </a:ext>
            </a:extLst>
          </p:cNvPr>
          <p:cNvSpPr>
            <a:spLocks noGrp="1"/>
          </p:cNvSpPr>
          <p:nvPr>
            <p:ph type="sldNum" sz="quarter" idx="10"/>
          </p:nvPr>
        </p:nvSpPr>
        <p:spPr/>
        <p:txBody>
          <a:bodyPr/>
          <a:lstStyle/>
          <a:p>
            <a:fld id="{69494147-AB2F-4527-AB4C-BCC7DCD560A9}" type="slidenum">
              <a:rPr lang="en-US" altLang="en-US"/>
              <a:pPr/>
              <a:t>18</a:t>
            </a:fld>
            <a:endParaRPr lang="en-US" altLang="en-US"/>
          </a:p>
        </p:txBody>
      </p:sp>
      <p:sp>
        <p:nvSpPr>
          <p:cNvPr id="31746" name="Text Box 2">
            <a:extLst>
              <a:ext uri="{FF2B5EF4-FFF2-40B4-BE49-F238E27FC236}">
                <a16:creationId xmlns:a16="http://schemas.microsoft.com/office/drawing/2014/main" id="{58C6CDC9-EC7B-4D8D-E925-912C8117F8EB}"/>
              </a:ext>
            </a:extLst>
          </p:cNvPr>
          <p:cNvSpPr txBox="1">
            <a:spLocks noChangeArrowheads="1"/>
          </p:cNvSpPr>
          <p:nvPr/>
        </p:nvSpPr>
        <p:spPr bwMode="auto">
          <a:xfrm>
            <a:off x="609600" y="754063"/>
            <a:ext cx="8229600" cy="526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cs typeface="Times New Roman" panose="02020603050405020304" pitchFamily="18" charset="0"/>
              </a:rPr>
              <a:t>                   This method was introduced by clark in 1909,later refined by Richard in 1948.It is based on binocular principle where two periapical views  of same object  are taken at different angles will depict the position of tooth in buccolingual position.</a:t>
            </a:r>
          </a:p>
          <a:p>
            <a:endParaRPr lang="en-US" altLang="en-US">
              <a:cs typeface="Times New Roman" panose="02020603050405020304" pitchFamily="18" charset="0"/>
            </a:endParaRPr>
          </a:p>
          <a:p>
            <a:r>
              <a:rPr lang="en-US" altLang="en-US" sz="2800">
                <a:cs typeface="Times New Roman" panose="02020603050405020304" pitchFamily="18" charset="0"/>
              </a:rPr>
              <a:t>Procedure</a:t>
            </a:r>
            <a:r>
              <a:rPr lang="en-US" altLang="en-US">
                <a:cs typeface="Times New Roman" panose="02020603050405020304" pitchFamily="18" charset="0"/>
              </a:rPr>
              <a:t>: The first film was taken in one angulation .Second film is placed in identical position but X-ray tube is shifted mesially or distally around the arch,but held at the same angle at the vertical  plane and directed at the mesially or distally adjacent tooth</a:t>
            </a:r>
            <a:r>
              <a:rPr lang="en-US" altLang="en-US"/>
              <a:t> </a:t>
            </a:r>
          </a:p>
          <a:p>
            <a:r>
              <a:rPr lang="en-US" altLang="en-US">
                <a:cs typeface="Times New Roman" panose="02020603050405020304" pitchFamily="18" charset="0"/>
              </a:rPr>
              <a:t>  a)  If the object is moves in the same directions, it is lingually positioned.</a:t>
            </a:r>
          </a:p>
          <a:p>
            <a:r>
              <a:rPr lang="en-US" altLang="en-US">
                <a:cs typeface="Times New Roman" panose="02020603050405020304" pitchFamily="18" charset="0"/>
              </a:rPr>
              <a:t>  b)  If the object moves in opposite direction, it bucally located.</a:t>
            </a:r>
          </a:p>
          <a:p>
            <a:r>
              <a:rPr lang="en-US" altLang="en-US">
                <a:cs typeface="Times New Roman" panose="02020603050405020304" pitchFamily="18"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D4C2DF-B45E-8666-C9FF-D7FBDC67B1E5}"/>
              </a:ext>
            </a:extLst>
          </p:cNvPr>
          <p:cNvSpPr>
            <a:spLocks noGrp="1"/>
          </p:cNvSpPr>
          <p:nvPr>
            <p:ph type="sldNum" sz="quarter" idx="10"/>
          </p:nvPr>
        </p:nvSpPr>
        <p:spPr/>
        <p:txBody>
          <a:bodyPr/>
          <a:lstStyle/>
          <a:p>
            <a:fld id="{310A087B-E0A4-4EEB-BA86-D2566F3E3F3F}" type="slidenum">
              <a:rPr lang="en-US" altLang="en-US"/>
              <a:pPr/>
              <a:t>19</a:t>
            </a:fld>
            <a:endParaRPr lang="en-US" altLang="en-US"/>
          </a:p>
        </p:txBody>
      </p:sp>
      <p:sp>
        <p:nvSpPr>
          <p:cNvPr id="72706" name="Text Box 2">
            <a:extLst>
              <a:ext uri="{FF2B5EF4-FFF2-40B4-BE49-F238E27FC236}">
                <a16:creationId xmlns:a16="http://schemas.microsoft.com/office/drawing/2014/main" id="{A3E3A2C1-7401-53DF-594A-3F4DBE1FC1B0}"/>
              </a:ext>
            </a:extLst>
          </p:cNvPr>
          <p:cNvSpPr txBox="1">
            <a:spLocks noChangeArrowheads="1"/>
          </p:cNvSpPr>
          <p:nvPr/>
        </p:nvSpPr>
        <p:spPr bwMode="auto">
          <a:xfrm>
            <a:off x="609600" y="1143000"/>
            <a:ext cx="7729538" cy="548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b="1">
                <a:cs typeface="Times New Roman" panose="02020603050405020304" pitchFamily="18" charset="0"/>
              </a:rPr>
              <a:t>Disadvantage</a:t>
            </a:r>
            <a:r>
              <a:rPr lang="en-US" altLang="en-US">
                <a:cs typeface="Times New Roman" panose="02020603050405020304" pitchFamily="18" charset="0"/>
              </a:rPr>
              <a:t>: In cases when canine is highly placed, and periapical film shows no superimposition of canine with the roots of erupted tooth or when superimposition is only in the periapical region  the result may be misleading.</a:t>
            </a:r>
            <a:r>
              <a:rPr lang="en-US" altLang="en-US"/>
              <a:t> </a:t>
            </a:r>
          </a:p>
          <a:p>
            <a:pPr algn="just"/>
            <a:r>
              <a:rPr lang="en-US" altLang="en-US">
                <a:cs typeface="Times New Roman" panose="02020603050405020304" pitchFamily="18" charset="0"/>
              </a:rPr>
              <a:t> </a:t>
            </a:r>
          </a:p>
          <a:p>
            <a:endParaRPr lang="en-US" altLang="en-US">
              <a:cs typeface="Times New Roman" panose="02020603050405020304" pitchFamily="18" charset="0"/>
            </a:endParaRPr>
          </a:p>
          <a:p>
            <a:r>
              <a:rPr lang="en-US" altLang="en-US" sz="2800">
                <a:cs typeface="Times New Roman" panose="02020603050405020304" pitchFamily="18" charset="0"/>
              </a:rPr>
              <a:t> 3) BUCCAL OBJECT RULE TECHNIQUE</a:t>
            </a:r>
          </a:p>
          <a:p>
            <a:r>
              <a:rPr lang="en-US" altLang="en-US">
                <a:cs typeface="Times New Roman" panose="02020603050405020304" pitchFamily="18" charset="0"/>
              </a:rPr>
              <a:t>If the vertical angulation of cone is changed approximately 20</a:t>
            </a:r>
            <a:r>
              <a:rPr lang="en-US" altLang="en-US" baseline="30000">
                <a:cs typeface="Times New Roman" panose="02020603050405020304" pitchFamily="18" charset="0"/>
              </a:rPr>
              <a:t>0</a:t>
            </a:r>
            <a:r>
              <a:rPr lang="en-US" altLang="en-US">
                <a:cs typeface="Times New Roman" panose="02020603050405020304" pitchFamily="18" charset="0"/>
              </a:rPr>
              <a:t> in two succesive films.</a:t>
            </a:r>
          </a:p>
          <a:p>
            <a:r>
              <a:rPr lang="en-US" altLang="en-US"/>
              <a:t> </a:t>
            </a:r>
            <a:r>
              <a:rPr lang="en-US" altLang="en-US">
                <a:cs typeface="Times New Roman" panose="02020603050405020304" pitchFamily="18" charset="0"/>
              </a:rPr>
              <a:t> a)  Buccal will move in the direction opposite to the source of radiation. </a:t>
            </a:r>
          </a:p>
          <a:p>
            <a:r>
              <a:rPr lang="en-US" altLang="en-US">
                <a:cs typeface="Times New Roman" panose="02020603050405020304" pitchFamily="18" charset="0"/>
              </a:rPr>
              <a:t>  b)  Lingual object will move in the same direction as source of radiation.</a:t>
            </a:r>
            <a:r>
              <a:rPr lang="en-US" altLang="en-US"/>
              <a:t> </a:t>
            </a:r>
          </a:p>
          <a:p>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6FE2-99EF-2FE3-19F2-5F4D38CEC9C0}"/>
              </a:ext>
            </a:extLst>
          </p:cNvPr>
          <p:cNvSpPr>
            <a:spLocks noGrp="1"/>
          </p:cNvSpPr>
          <p:nvPr>
            <p:ph type="sldNum" sz="quarter" idx="10"/>
          </p:nvPr>
        </p:nvSpPr>
        <p:spPr/>
        <p:txBody>
          <a:bodyPr/>
          <a:lstStyle/>
          <a:p>
            <a:fld id="{6383294F-707A-4D47-8054-FCBE87B2BBB7}" type="slidenum">
              <a:rPr lang="en-US" altLang="en-US"/>
              <a:pPr/>
              <a:t>20</a:t>
            </a:fld>
            <a:endParaRPr lang="en-US" altLang="en-US"/>
          </a:p>
        </p:txBody>
      </p:sp>
      <p:sp>
        <p:nvSpPr>
          <p:cNvPr id="32770" name="Text Box 2">
            <a:extLst>
              <a:ext uri="{FF2B5EF4-FFF2-40B4-BE49-F238E27FC236}">
                <a16:creationId xmlns:a16="http://schemas.microsoft.com/office/drawing/2014/main" id="{ACF1DE62-A593-33F0-73A9-6B889EA4AE8E}"/>
              </a:ext>
            </a:extLst>
          </p:cNvPr>
          <p:cNvSpPr txBox="1">
            <a:spLocks noChangeArrowheads="1"/>
          </p:cNvSpPr>
          <p:nvPr/>
        </p:nvSpPr>
        <p:spPr bwMode="auto">
          <a:xfrm>
            <a:off x="304800" y="585788"/>
            <a:ext cx="8686800" cy="611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cs typeface="Times New Roman" panose="02020603050405020304" pitchFamily="18" charset="0"/>
              </a:rPr>
              <a:t>  4) OCCLUSAL RADIOGRAPH(TRUE OCCLUSAL OR VERTEX OCCLUSAL)</a:t>
            </a:r>
          </a:p>
          <a:p>
            <a:endParaRPr lang="en-US" altLang="en-US" sz="2800">
              <a:cs typeface="Times New Roman" panose="02020603050405020304" pitchFamily="18" charset="0"/>
            </a:endParaRPr>
          </a:p>
          <a:p>
            <a:r>
              <a:rPr lang="en-US" altLang="en-US">
                <a:cs typeface="Times New Roman" panose="02020603050405020304" pitchFamily="18" charset="0"/>
              </a:rPr>
              <a:t>                  In this view the central ray of X-ray beam runs parallel to long axis of central incisors.Exposure is done through the vertex i.e 110º to the occlusal plane.</a:t>
            </a:r>
          </a:p>
          <a:p>
            <a:r>
              <a:rPr lang="en-US" altLang="en-US">
                <a:cs typeface="Times New Roman" panose="02020603050405020304" pitchFamily="18" charset="0"/>
              </a:rPr>
              <a:t>                  when the radiograph is viewed  the anteriors are seen as small tiny concentric circles. </a:t>
            </a: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r>
              <a:rPr lang="en-US" altLang="en-US">
                <a:cs typeface="Times New Roman" panose="02020603050405020304" pitchFamily="18" charset="0"/>
              </a:rPr>
              <a:t>                 </a:t>
            </a:r>
            <a:endParaRPr lang="en-US" altLang="en-US"/>
          </a:p>
        </p:txBody>
      </p:sp>
      <p:pic>
        <p:nvPicPr>
          <p:cNvPr id="32771" name="Picture 3">
            <a:extLst>
              <a:ext uri="{FF2B5EF4-FFF2-40B4-BE49-F238E27FC236}">
                <a16:creationId xmlns:a16="http://schemas.microsoft.com/office/drawing/2014/main" id="{B006E328-7673-6EF4-9A96-90CF3ABD5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733800"/>
            <a:ext cx="3267075" cy="2459038"/>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a:extLst>
              <a:ext uri="{FF2B5EF4-FFF2-40B4-BE49-F238E27FC236}">
                <a16:creationId xmlns:a16="http://schemas.microsoft.com/office/drawing/2014/main" id="{4632885D-2E6E-0A07-91D3-3FE1200CE8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10000"/>
            <a:ext cx="3200400" cy="2357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2B2DEE-B24E-633B-0B17-4093D95C1D39}"/>
              </a:ext>
            </a:extLst>
          </p:cNvPr>
          <p:cNvSpPr>
            <a:spLocks noGrp="1"/>
          </p:cNvSpPr>
          <p:nvPr>
            <p:ph type="sldNum" sz="quarter" idx="10"/>
          </p:nvPr>
        </p:nvSpPr>
        <p:spPr/>
        <p:txBody>
          <a:bodyPr/>
          <a:lstStyle/>
          <a:p>
            <a:fld id="{06016D26-7984-40BE-ABBC-6721A14AB602}" type="slidenum">
              <a:rPr lang="en-US" altLang="en-US"/>
              <a:pPr/>
              <a:t>21</a:t>
            </a:fld>
            <a:endParaRPr lang="en-US" altLang="en-US"/>
          </a:p>
        </p:txBody>
      </p:sp>
      <p:sp>
        <p:nvSpPr>
          <p:cNvPr id="33795" name="Text Box 3">
            <a:extLst>
              <a:ext uri="{FF2B5EF4-FFF2-40B4-BE49-F238E27FC236}">
                <a16:creationId xmlns:a16="http://schemas.microsoft.com/office/drawing/2014/main" id="{DFCF6216-3D73-A587-A4F2-7D7E934EED9B}"/>
              </a:ext>
            </a:extLst>
          </p:cNvPr>
          <p:cNvSpPr txBox="1">
            <a:spLocks noChangeArrowheads="1"/>
          </p:cNvSpPr>
          <p:nvPr/>
        </p:nvSpPr>
        <p:spPr bwMode="auto">
          <a:xfrm>
            <a:off x="304800" y="619125"/>
            <a:ext cx="8610600" cy="548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If the impacted tooth is not parallel to neighbouring tooth, ,depend on angulation of long axis of the tooth it will be elliptical or oblique in cross section.</a:t>
            </a:r>
          </a:p>
          <a:p>
            <a:pPr>
              <a:lnSpc>
                <a:spcPct val="115000"/>
              </a:lnSpc>
            </a:pPr>
            <a:r>
              <a:rPr lang="en-US" altLang="en-US">
                <a:cs typeface="Times New Roman" panose="02020603050405020304" pitchFamily="18" charset="0"/>
              </a:rPr>
              <a:t>                  If tooth is horizontal its full length will be seen. </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a:t>
            </a:r>
            <a:r>
              <a:rPr lang="en-US" altLang="en-US" sz="3200">
                <a:cs typeface="Times New Roman" panose="02020603050405020304" pitchFamily="18" charset="0"/>
              </a:rPr>
              <a:t>EXRAORAL RADIOGRAPH</a:t>
            </a:r>
          </a:p>
          <a:p>
            <a:pPr>
              <a:lnSpc>
                <a:spcPct val="115000"/>
              </a:lnSpc>
            </a:pPr>
            <a:endParaRPr lang="en-US" altLang="en-US" sz="3200">
              <a:cs typeface="Times New Roman" panose="02020603050405020304" pitchFamily="18" charset="0"/>
            </a:endParaRPr>
          </a:p>
          <a:p>
            <a:pPr>
              <a:lnSpc>
                <a:spcPct val="115000"/>
              </a:lnSpc>
            </a:pPr>
            <a:r>
              <a:rPr lang="en-US" altLang="en-US" b="1">
                <a:cs typeface="Times New Roman" panose="02020603050405020304" pitchFamily="18" charset="0"/>
              </a:rPr>
              <a:t>1) </a:t>
            </a:r>
            <a:r>
              <a:rPr lang="en-US" altLang="en-US" sz="2800">
                <a:cs typeface="Times New Roman" panose="02020603050405020304" pitchFamily="18" charset="0"/>
              </a:rPr>
              <a:t>Lateral cephalograph:</a:t>
            </a:r>
            <a:r>
              <a:rPr lang="en-US" altLang="en-US">
                <a:cs typeface="Times New Roman" panose="02020603050405020304" pitchFamily="18" charset="0"/>
              </a:rPr>
              <a:t> </a:t>
            </a:r>
          </a:p>
          <a:p>
            <a:pPr>
              <a:lnSpc>
                <a:spcPct val="115000"/>
              </a:lnSpc>
            </a:pPr>
            <a:r>
              <a:rPr lang="en-US" altLang="en-US">
                <a:cs typeface="Times New Roman" panose="02020603050405020304" pitchFamily="18" charset="0"/>
              </a:rPr>
              <a:t>                This represent  a true lateral view of the skull which defines   the   anteroposterior i.e mesiodistal position and vertical position of the tooth.</a:t>
            </a:r>
          </a:p>
          <a:p>
            <a:pPr>
              <a:lnSpc>
                <a:spcPct val="115000"/>
              </a:lnSpc>
            </a:pPr>
            <a:endParaRPr lang="en-US" altLang="en-US">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B21E00-748E-87A7-6C62-BBCDE0AE9724}"/>
              </a:ext>
            </a:extLst>
          </p:cNvPr>
          <p:cNvSpPr>
            <a:spLocks noGrp="1"/>
          </p:cNvSpPr>
          <p:nvPr>
            <p:ph type="sldNum" sz="quarter" idx="10"/>
          </p:nvPr>
        </p:nvSpPr>
        <p:spPr/>
        <p:txBody>
          <a:bodyPr/>
          <a:lstStyle/>
          <a:p>
            <a:fld id="{8BD09DCF-E802-4E99-A900-6C9FE84A6454}" type="slidenum">
              <a:rPr lang="en-US" altLang="en-US"/>
              <a:pPr/>
              <a:t>22</a:t>
            </a:fld>
            <a:endParaRPr lang="en-US" altLang="en-US"/>
          </a:p>
        </p:txBody>
      </p:sp>
      <p:sp>
        <p:nvSpPr>
          <p:cNvPr id="34818" name="Text Box 2">
            <a:extLst>
              <a:ext uri="{FF2B5EF4-FFF2-40B4-BE49-F238E27FC236}">
                <a16:creationId xmlns:a16="http://schemas.microsoft.com/office/drawing/2014/main" id="{A140BF42-905A-8548-970F-A04E38BA43BA}"/>
              </a:ext>
            </a:extLst>
          </p:cNvPr>
          <p:cNvSpPr txBox="1">
            <a:spLocks noChangeArrowheads="1"/>
          </p:cNvSpPr>
          <p:nvPr/>
        </p:nvSpPr>
        <p:spPr bwMode="auto">
          <a:xfrm>
            <a:off x="228600" y="708025"/>
            <a:ext cx="8763000" cy="592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endParaRPr lang="en-US" altLang="en-US" b="1">
              <a:cs typeface="Times New Roman" panose="02020603050405020304" pitchFamily="18" charset="0"/>
            </a:endParaRPr>
          </a:p>
          <a:p>
            <a:pPr>
              <a:lnSpc>
                <a:spcPct val="115000"/>
              </a:lnSpc>
            </a:pPr>
            <a:r>
              <a:rPr lang="en-US" altLang="en-US" b="1">
                <a:cs typeface="Times New Roman" panose="02020603050405020304" pitchFamily="18" charset="0"/>
              </a:rPr>
              <a:t> 2)</a:t>
            </a:r>
            <a:r>
              <a:rPr lang="en-US" altLang="en-US" sz="2800">
                <a:cs typeface="Times New Roman" panose="02020603050405020304" pitchFamily="18" charset="0"/>
              </a:rPr>
              <a:t>PosteroAnterior view :</a:t>
            </a:r>
          </a:p>
          <a:p>
            <a:pPr>
              <a:lnSpc>
                <a:spcPct val="115000"/>
              </a:lnSpc>
              <a:spcBef>
                <a:spcPct val="15000"/>
              </a:spcBef>
              <a:spcAft>
                <a:spcPct val="15000"/>
              </a:spcAft>
            </a:pPr>
            <a:r>
              <a:rPr lang="en-US" altLang="en-US">
                <a:cs typeface="Times New Roman" panose="02020603050405020304" pitchFamily="18" charset="0"/>
              </a:rPr>
              <a:t>                 This represent the vertical position of the tooth. The  buccolingual   tilt of the tooth is also clearly visible.This view also shows whether the  root apex is in  line of arch and how far the crown is deflected in palatal direction .</a:t>
            </a:r>
          </a:p>
          <a:p>
            <a:pPr>
              <a:lnSpc>
                <a:spcPct val="115000"/>
              </a:lnSpc>
            </a:pPr>
            <a:endParaRPr lang="en-US" altLang="en-US" b="1">
              <a:cs typeface="Times New Roman" panose="02020603050405020304" pitchFamily="18" charset="0"/>
            </a:endParaRPr>
          </a:p>
          <a:p>
            <a:pPr>
              <a:lnSpc>
                <a:spcPct val="115000"/>
              </a:lnSpc>
            </a:pPr>
            <a:r>
              <a:rPr lang="en-US" altLang="en-US" b="1">
                <a:cs typeface="Times New Roman" panose="02020603050405020304" pitchFamily="18" charset="0"/>
              </a:rPr>
              <a:t> 3) </a:t>
            </a:r>
            <a:r>
              <a:rPr lang="en-US" altLang="en-US" sz="2800">
                <a:cs typeface="Times New Roman" panose="02020603050405020304" pitchFamily="18" charset="0"/>
              </a:rPr>
              <a:t>OPG: </a:t>
            </a:r>
            <a:r>
              <a:rPr lang="en-US" altLang="en-US" sz="2800">
                <a:cs typeface="Times New Roman" panose="02020603050405020304" pitchFamily="18" charset="0"/>
                <a:sym typeface="Wingdings" panose="05000000000000000000" pitchFamily="2" charset="2"/>
              </a:rPr>
              <a:t>(</a:t>
            </a:r>
            <a:r>
              <a:rPr lang="en-US" altLang="en-US" sz="2800">
                <a:cs typeface="Times New Roman" panose="02020603050405020304" pitchFamily="18" charset="0"/>
              </a:rPr>
              <a:t>Erickson1988):</a:t>
            </a:r>
          </a:p>
          <a:p>
            <a:pPr>
              <a:lnSpc>
                <a:spcPct val="115000"/>
              </a:lnSpc>
              <a:spcBef>
                <a:spcPct val="10000"/>
              </a:spcBef>
              <a:spcAft>
                <a:spcPct val="10000"/>
              </a:spcAft>
            </a:pPr>
            <a:r>
              <a:rPr lang="en-US" altLang="en-US" b="1">
                <a:cs typeface="Times New Roman" panose="02020603050405020304" pitchFamily="18" charset="0"/>
              </a:rPr>
              <a:t>    Canine tooth development: </a:t>
            </a:r>
            <a:r>
              <a:rPr lang="en-US" altLang="en-US">
                <a:cs typeface="Times New Roman" panose="02020603050405020304" pitchFamily="18" charset="0"/>
              </a:rPr>
              <a:t>Resorption of lateral incisor roots ,has a direct relation with the development of canine.</a:t>
            </a:r>
          </a:p>
          <a:p>
            <a:pPr>
              <a:lnSpc>
                <a:spcPct val="115000"/>
              </a:lnSpc>
              <a:spcBef>
                <a:spcPct val="10000"/>
              </a:spcBef>
              <a:spcAft>
                <a:spcPct val="10000"/>
              </a:spcAft>
            </a:pPr>
            <a:r>
              <a:rPr lang="en-US" altLang="en-US" b="1">
                <a:cs typeface="Times New Roman" panose="02020603050405020304" pitchFamily="18" charset="0"/>
              </a:rPr>
              <a:t>   Position of Canine:</a:t>
            </a:r>
            <a:r>
              <a:rPr lang="en-US" altLang="en-US">
                <a:cs typeface="Times New Roman" panose="02020603050405020304" pitchFamily="18" charset="0"/>
              </a:rPr>
              <a:t> More the mesial position of canine in OPG, increased chance for resorption of laterals incisors and palatal impaction.</a:t>
            </a:r>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B54E37-AFEC-9AF9-2F5E-0B95B9ADBBFB}"/>
              </a:ext>
            </a:extLst>
          </p:cNvPr>
          <p:cNvSpPr>
            <a:spLocks noGrp="1"/>
          </p:cNvSpPr>
          <p:nvPr>
            <p:ph type="sldNum" sz="quarter" idx="10"/>
          </p:nvPr>
        </p:nvSpPr>
        <p:spPr/>
        <p:txBody>
          <a:bodyPr/>
          <a:lstStyle/>
          <a:p>
            <a:fld id="{B44F1F1D-0196-42C5-9F81-A944F5A60DEA}" type="slidenum">
              <a:rPr lang="en-US" altLang="en-US"/>
              <a:pPr/>
              <a:t>23</a:t>
            </a:fld>
            <a:endParaRPr lang="en-US" altLang="en-US"/>
          </a:p>
        </p:txBody>
      </p:sp>
      <p:sp>
        <p:nvSpPr>
          <p:cNvPr id="35842" name="Text Box 2">
            <a:extLst>
              <a:ext uri="{FF2B5EF4-FFF2-40B4-BE49-F238E27FC236}">
                <a16:creationId xmlns:a16="http://schemas.microsoft.com/office/drawing/2014/main" id="{5637421E-C86A-9E5F-5368-BD48985C04D6}"/>
              </a:ext>
            </a:extLst>
          </p:cNvPr>
          <p:cNvSpPr txBox="1">
            <a:spLocks noChangeArrowheads="1"/>
          </p:cNvSpPr>
          <p:nvPr/>
        </p:nvSpPr>
        <p:spPr bwMode="auto">
          <a:xfrm>
            <a:off x="457200" y="609600"/>
            <a:ext cx="8382000" cy="556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b="1"/>
              <a:t>Inclination of Canine:</a:t>
            </a:r>
            <a:r>
              <a:rPr lang="en-US" altLang="en-US"/>
              <a:t> If the inclination of canine  to midline is more than  25</a:t>
            </a:r>
            <a:r>
              <a:rPr lang="en-US" altLang="en-US">
                <a:cs typeface="Times New Roman" panose="02020603050405020304" pitchFamily="18" charset="0"/>
              </a:rPr>
              <a:t>°</a:t>
            </a:r>
            <a:r>
              <a:rPr lang="en-US" altLang="en-US"/>
              <a:t> , more chance for resorption of lateral incisors and less favorable for the canine to reach occlusal plane without traction.</a:t>
            </a:r>
            <a:r>
              <a:rPr lang="en-US" altLang="en-US">
                <a:cs typeface="Times New Roman" panose="02020603050405020304" pitchFamily="18" charset="0"/>
              </a:rPr>
              <a:t> </a:t>
            </a:r>
          </a:p>
          <a:p>
            <a:pPr>
              <a:lnSpc>
                <a:spcPct val="115000"/>
              </a:lnSpc>
            </a:pPr>
            <a:r>
              <a:rPr lang="en-US" altLang="en-US">
                <a:cs typeface="Times New Roman" panose="02020603050405020304" pitchFamily="18" charset="0"/>
              </a:rPr>
              <a:t>              Using all these information, it is easy to build up a three dimensional  picture of  the  exact  position and angulation of  the impacted  tooth and to define type of  tooth  movement to  bring  the tooth in to alignment.</a:t>
            </a:r>
            <a:r>
              <a:rPr lang="en-US" altLang="en-US"/>
              <a:t>  </a:t>
            </a:r>
          </a:p>
          <a:p>
            <a:pPr>
              <a:lnSpc>
                <a:spcPct val="115000"/>
              </a:lnSpc>
            </a:pPr>
            <a:endParaRPr lang="en-US" altLang="en-US"/>
          </a:p>
          <a:p>
            <a:pPr algn="just">
              <a:lnSpc>
                <a:spcPct val="115000"/>
              </a:lnSpc>
            </a:pPr>
            <a:r>
              <a:rPr lang="en-US" altLang="en-US" b="1">
                <a:cs typeface="Times New Roman" panose="02020603050405020304" pitchFamily="18" charset="0"/>
              </a:rPr>
              <a:t>CT Scanning:</a:t>
            </a:r>
            <a:endParaRPr lang="en-US" altLang="en-US">
              <a:cs typeface="Times New Roman" panose="02020603050405020304" pitchFamily="18" charset="0"/>
            </a:endParaRPr>
          </a:p>
          <a:p>
            <a:pPr algn="just">
              <a:lnSpc>
                <a:spcPct val="115000"/>
              </a:lnSpc>
            </a:pPr>
            <a:r>
              <a:rPr lang="en-US" altLang="en-US">
                <a:cs typeface="Times New Roman" panose="02020603050405020304" pitchFamily="18" charset="0"/>
              </a:rPr>
              <a:t>                 Charles and Frank in 2003, showed all the above mentioned method are 2 dimensional so it is difficult to appreciate the position of canine.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BE4F76-BE7D-9E7A-BACA-97D6E25B1A9B}"/>
              </a:ext>
            </a:extLst>
          </p:cNvPr>
          <p:cNvSpPr>
            <a:spLocks noGrp="1"/>
          </p:cNvSpPr>
          <p:nvPr>
            <p:ph type="sldNum" sz="quarter" idx="10"/>
          </p:nvPr>
        </p:nvSpPr>
        <p:spPr/>
        <p:txBody>
          <a:bodyPr/>
          <a:lstStyle/>
          <a:p>
            <a:fld id="{4B0B609F-0C4C-4E00-A94E-23BA98D30D8F}" type="slidenum">
              <a:rPr lang="en-US" altLang="en-US"/>
              <a:pPr/>
              <a:t>24</a:t>
            </a:fld>
            <a:endParaRPr lang="en-US" altLang="en-US"/>
          </a:p>
        </p:txBody>
      </p:sp>
      <p:sp>
        <p:nvSpPr>
          <p:cNvPr id="73730" name="Rectangle 2">
            <a:extLst>
              <a:ext uri="{FF2B5EF4-FFF2-40B4-BE49-F238E27FC236}">
                <a16:creationId xmlns:a16="http://schemas.microsoft.com/office/drawing/2014/main" id="{A0C23633-0FC4-3FF1-F1C0-FD2BBC16DAF9}"/>
              </a:ext>
            </a:extLst>
          </p:cNvPr>
          <p:cNvSpPr>
            <a:spLocks noChangeArrowheads="1"/>
          </p:cNvSpPr>
          <p:nvPr/>
        </p:nvSpPr>
        <p:spPr bwMode="auto">
          <a:xfrm>
            <a:off x="304800" y="914400"/>
            <a:ext cx="8610600" cy="522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15000"/>
              </a:lnSpc>
            </a:pPr>
            <a:r>
              <a:rPr lang="en-US" altLang="en-US">
                <a:cs typeface="Times New Roman" panose="02020603050405020304" pitchFamily="18" charset="0"/>
              </a:rPr>
              <a:t>          To quantify the position of canine, a Three dimensional image like CT should be used. </a:t>
            </a:r>
          </a:p>
          <a:p>
            <a:pPr>
              <a:lnSpc>
                <a:spcPct val="115000"/>
              </a:lnSpc>
            </a:pPr>
            <a:r>
              <a:rPr lang="en-US" altLang="en-US">
                <a:cs typeface="Times New Roman" panose="02020603050405020304" pitchFamily="18" charset="0"/>
              </a:rPr>
              <a:t>           CT Scanning is a method in which clear radiograph taken  at  graduated depth in any  part of  the human body. By viewing serial radiograph slices of the maxilla,  the relationship of the impacted  tooth to  adjacent teeth in all the three  plane of  space  can  be  accurately  assessed.</a:t>
            </a:r>
          </a:p>
          <a:p>
            <a:pPr>
              <a:spcBef>
                <a:spcPct val="50000"/>
              </a:spcBef>
            </a:pPr>
            <a:r>
              <a:rPr lang="en-US" altLang="en-US" b="1">
                <a:cs typeface="Times New Roman" panose="02020603050405020304" pitchFamily="18" charset="0"/>
              </a:rPr>
              <a:t>Disadvantage</a:t>
            </a:r>
            <a:r>
              <a:rPr lang="en-US" altLang="en-US">
                <a:cs typeface="Times New Roman" panose="02020603050405020304" pitchFamily="18" charset="0"/>
              </a:rPr>
              <a:t>: </a:t>
            </a:r>
          </a:p>
          <a:p>
            <a:pPr>
              <a:spcBef>
                <a:spcPct val="50000"/>
              </a:spcBef>
            </a:pPr>
            <a:r>
              <a:rPr lang="en-US" altLang="en-US">
                <a:cs typeface="Times New Roman" panose="02020603050405020304" pitchFamily="18" charset="0"/>
              </a:rPr>
              <a:t>         1) Expensive.</a:t>
            </a:r>
          </a:p>
          <a:p>
            <a:pPr>
              <a:spcBef>
                <a:spcPct val="50000"/>
              </a:spcBef>
            </a:pPr>
            <a:r>
              <a:rPr lang="en-US" altLang="en-US">
                <a:cs typeface="Times New Roman" panose="02020603050405020304" pitchFamily="18" charset="0"/>
              </a:rPr>
              <a:t>         2) Increased  Radiation  Exposure than any other method</a:t>
            </a:r>
          </a:p>
          <a:p>
            <a:pPr>
              <a:spcBef>
                <a:spcPct val="50000"/>
              </a:spcBef>
            </a:pPr>
            <a:endParaRPr lang="en-US" altLang="en-US">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CB3A3F-544C-06B1-37BF-F4670F704663}"/>
              </a:ext>
            </a:extLst>
          </p:cNvPr>
          <p:cNvSpPr>
            <a:spLocks noGrp="1"/>
          </p:cNvSpPr>
          <p:nvPr>
            <p:ph type="sldNum" sz="quarter" idx="10"/>
          </p:nvPr>
        </p:nvSpPr>
        <p:spPr/>
        <p:txBody>
          <a:bodyPr/>
          <a:lstStyle/>
          <a:p>
            <a:fld id="{B122DB79-EF43-484C-B1E3-F6603EC0D454}" type="slidenum">
              <a:rPr lang="en-US" altLang="en-US"/>
              <a:pPr/>
              <a:t>25</a:t>
            </a:fld>
            <a:endParaRPr lang="en-US" altLang="en-US"/>
          </a:p>
        </p:txBody>
      </p:sp>
      <p:sp>
        <p:nvSpPr>
          <p:cNvPr id="36866" name="Text Box 2">
            <a:extLst>
              <a:ext uri="{FF2B5EF4-FFF2-40B4-BE49-F238E27FC236}">
                <a16:creationId xmlns:a16="http://schemas.microsoft.com/office/drawing/2014/main" id="{E6BAE8C9-94A7-959B-E2D0-574D12439287}"/>
              </a:ext>
            </a:extLst>
          </p:cNvPr>
          <p:cNvSpPr txBox="1">
            <a:spLocks noChangeArrowheads="1"/>
          </p:cNvSpPr>
          <p:nvPr/>
        </p:nvSpPr>
        <p:spPr bwMode="auto">
          <a:xfrm>
            <a:off x="304800" y="650875"/>
            <a:ext cx="8686800" cy="597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solidFill>
                  <a:schemeClr val="tx2"/>
                </a:solidFill>
                <a:cs typeface="Times New Roman" panose="02020603050405020304" pitchFamily="18" charset="0"/>
              </a:rPr>
              <a:t>              TREATMENT OPTIONS</a:t>
            </a:r>
            <a:r>
              <a:rPr lang="en-US" altLang="en-US"/>
              <a:t> </a:t>
            </a:r>
          </a:p>
          <a:p>
            <a:endParaRPr lang="en-US" altLang="en-US"/>
          </a:p>
          <a:p>
            <a:pPr algn="just"/>
            <a:r>
              <a:rPr lang="en-US" altLang="en-US">
                <a:solidFill>
                  <a:srgbClr val="FF9966"/>
                </a:solidFill>
                <a:effectLst>
                  <a:outerShdw blurRad="38100" dist="38100" dir="2700000" algn="tl">
                    <a:srgbClr val="FFFFFF"/>
                  </a:outerShdw>
                </a:effectLst>
                <a:cs typeface="Times New Roman" panose="02020603050405020304" pitchFamily="18" charset="0"/>
              </a:rPr>
              <a:t>   </a:t>
            </a:r>
            <a:r>
              <a:rPr lang="en-US" altLang="en-US" sz="3200">
                <a:solidFill>
                  <a:srgbClr val="FF9966"/>
                </a:solidFill>
                <a:cs typeface="Times New Roman" panose="02020603050405020304" pitchFamily="18" charset="0"/>
              </a:rPr>
              <a:t>1950---1960</a:t>
            </a:r>
          </a:p>
          <a:p>
            <a:pPr algn="just">
              <a:lnSpc>
                <a:spcPct val="115000"/>
              </a:lnSpc>
            </a:pPr>
            <a:r>
              <a:rPr lang="en-US" altLang="en-US" sz="3200">
                <a:solidFill>
                  <a:schemeClr val="bg2"/>
                </a:solidFill>
                <a:effectLst>
                  <a:outerShdw blurRad="38100" dist="38100" dir="2700000" algn="tl">
                    <a:srgbClr val="FFFFFF"/>
                  </a:outerShdw>
                </a:effectLst>
                <a:cs typeface="Times New Roman" panose="02020603050405020304" pitchFamily="18" charset="0"/>
              </a:rPr>
              <a:t>              </a:t>
            </a:r>
            <a:r>
              <a:rPr lang="en-US" altLang="en-US">
                <a:cs typeface="Times New Roman" panose="02020603050405020304" pitchFamily="18" charset="0"/>
              </a:rPr>
              <a:t>During 1950s orthodontist themselves reffered patients to oral surgeons,they decide the treatment for the tooth</a:t>
            </a:r>
            <a:r>
              <a:rPr lang="en-US" altLang="en-US" sz="3200">
                <a:effectLst>
                  <a:outerShdw blurRad="38100" dist="38100" dir="2700000" algn="tl">
                    <a:srgbClr val="800000"/>
                  </a:outerShdw>
                </a:effectLst>
                <a:cs typeface="Times New Roman" panose="02020603050405020304" pitchFamily="18" charset="0"/>
              </a:rPr>
              <a:t> </a:t>
            </a:r>
          </a:p>
          <a:p>
            <a:pPr algn="just">
              <a:lnSpc>
                <a:spcPct val="115000"/>
              </a:lnSpc>
            </a:pPr>
            <a:r>
              <a:rPr lang="en-US" altLang="en-US">
                <a:cs typeface="Times New Roman" panose="02020603050405020304" pitchFamily="18" charset="0"/>
              </a:rPr>
              <a:t>            1) They provide optimal enviroment for normal and unhinder eruption of the impacted tooth</a:t>
            </a:r>
            <a:r>
              <a:rPr lang="en-US" altLang="en-US" sz="3200">
                <a:effectLst>
                  <a:outerShdw blurRad="38100" dist="38100" dir="2700000" algn="tl">
                    <a:srgbClr val="800000"/>
                  </a:outerShdw>
                </a:effectLst>
                <a:cs typeface="Times New Roman" panose="02020603050405020304" pitchFamily="18" charset="0"/>
              </a:rPr>
              <a:t> </a:t>
            </a:r>
          </a:p>
          <a:p>
            <a:pPr algn="just">
              <a:lnSpc>
                <a:spcPct val="115000"/>
              </a:lnSpc>
            </a:pPr>
            <a:r>
              <a:rPr lang="en-US" altLang="en-US">
                <a:cs typeface="Times New Roman" panose="02020603050405020304" pitchFamily="18" charset="0"/>
              </a:rPr>
              <a:t>            2) If the tooth is little  deep,they place white head varnish to protect the  wound  during the healing phase and to  prevent  rehealing of  the  tissue over  the tooth.</a:t>
            </a:r>
            <a:r>
              <a:rPr lang="en-US" altLang="en-US" sz="3200">
                <a:effectLst>
                  <a:outerShdw blurRad="38100" dist="38100" dir="2700000" algn="tl">
                    <a:srgbClr val="800000"/>
                  </a:outerShdw>
                </a:effectLst>
                <a:cs typeface="Times New Roman" panose="02020603050405020304" pitchFamily="18" charset="0"/>
              </a:rPr>
              <a:t> </a:t>
            </a:r>
          </a:p>
          <a:p>
            <a:pPr algn="just">
              <a:lnSpc>
                <a:spcPct val="115000"/>
              </a:lnSpc>
            </a:pPr>
            <a:r>
              <a:rPr lang="en-US" altLang="en-US">
                <a:cs typeface="Times New Roman" panose="02020603050405020304" pitchFamily="18" charset="0"/>
              </a:rPr>
              <a:t>            3) If the tooth is very deep, extracting the  tooth and prosthesis.</a:t>
            </a:r>
            <a:r>
              <a:rPr lang="en-US" altLang="en-US" sz="3200">
                <a:effectLst>
                  <a:outerShdw blurRad="38100" dist="38100" dir="2700000" algn="tl">
                    <a:srgbClr val="800000"/>
                  </a:outerShdw>
                </a:effectLst>
                <a:cs typeface="Times New Roman" panose="02020603050405020304" pitchFamily="18" charset="0"/>
              </a:rPr>
              <a:t> </a:t>
            </a:r>
            <a:r>
              <a:rPr lang="en-US" altLang="en-US">
                <a:cs typeface="Times New Roman" panose="02020603050405020304" pitchFamily="18"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736A05-EBE2-4BD1-092A-3E6233BCA856}"/>
              </a:ext>
            </a:extLst>
          </p:cNvPr>
          <p:cNvSpPr>
            <a:spLocks noGrp="1"/>
          </p:cNvSpPr>
          <p:nvPr>
            <p:ph type="sldNum" sz="quarter" idx="10"/>
          </p:nvPr>
        </p:nvSpPr>
        <p:spPr/>
        <p:txBody>
          <a:bodyPr/>
          <a:lstStyle/>
          <a:p>
            <a:fld id="{3666E54A-2FD6-4C02-BEE7-9FDEF036E361}" type="slidenum">
              <a:rPr lang="en-US" altLang="en-US"/>
              <a:pPr/>
              <a:t>26</a:t>
            </a:fld>
            <a:endParaRPr lang="en-US" altLang="en-US"/>
          </a:p>
        </p:txBody>
      </p:sp>
      <p:sp>
        <p:nvSpPr>
          <p:cNvPr id="37890" name="Text Box 2">
            <a:extLst>
              <a:ext uri="{FF2B5EF4-FFF2-40B4-BE49-F238E27FC236}">
                <a16:creationId xmlns:a16="http://schemas.microsoft.com/office/drawing/2014/main" id="{83174060-5DDB-8858-5C69-F634607C99CB}"/>
              </a:ext>
            </a:extLst>
          </p:cNvPr>
          <p:cNvSpPr txBox="1">
            <a:spLocks noChangeArrowheads="1"/>
          </p:cNvSpPr>
          <p:nvPr/>
        </p:nvSpPr>
        <p:spPr bwMode="auto">
          <a:xfrm>
            <a:off x="427038" y="990600"/>
            <a:ext cx="8412162" cy="557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solidFill>
                  <a:srgbClr val="FF9966"/>
                </a:solidFill>
                <a:cs typeface="Times New Roman" panose="02020603050405020304" pitchFamily="18" charset="0"/>
              </a:rPr>
              <a:t>1961-1980</a:t>
            </a:r>
          </a:p>
          <a:p>
            <a:pPr>
              <a:lnSpc>
                <a:spcPct val="115000"/>
              </a:lnSpc>
            </a:pPr>
            <a:r>
              <a:rPr lang="en-US" altLang="en-US">
                <a:cs typeface="Times New Roman" panose="02020603050405020304" pitchFamily="18" charset="0"/>
              </a:rPr>
              <a:t>            In 1968   Moss showed Reimplantion of canine in its position  after extracting deciduous canine.</a:t>
            </a:r>
          </a:p>
          <a:p>
            <a:pPr>
              <a:lnSpc>
                <a:spcPct val="115000"/>
              </a:lnSpc>
            </a:pPr>
            <a:r>
              <a:rPr lang="en-US" altLang="en-US">
                <a:cs typeface="Times New Roman" panose="02020603050405020304" pitchFamily="18" charset="0"/>
              </a:rPr>
              <a:t>            In 1971   Johnston and Lewis showed surgical uncovering of maxillary canine allowing then to eruption spontaneously to a certain degree, followed by buccal traction by means of edge wise appliance.           </a:t>
            </a:r>
          </a:p>
          <a:p>
            <a:pPr>
              <a:lnSpc>
                <a:spcPct val="115000"/>
              </a:lnSpc>
            </a:pPr>
            <a:r>
              <a:rPr lang="en-US" altLang="en-US">
                <a:cs typeface="Times New Roman" panose="02020603050405020304" pitchFamily="18" charset="0"/>
              </a:rPr>
              <a:t>             In 1975  vander Heydt surgical uncovering of maxillary canine allowing then to erupt spontaneously to a certain degree followed by later application of begg technique.</a:t>
            </a:r>
          </a:p>
          <a:p>
            <a:pPr>
              <a:lnSpc>
                <a:spcPct val="115000"/>
              </a:lnSpc>
            </a:pPr>
            <a:r>
              <a:rPr lang="en-US" altLang="en-US">
                <a:cs typeface="Times New Roman" panose="02020603050405020304" pitchFamily="18" charset="0"/>
              </a:rPr>
              <a:t>             In 1979  Becker  and Ziberman  palatal traction applied from TPA or lingual arch.</a:t>
            </a:r>
          </a:p>
          <a:p>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3B336B-216E-9E92-CEB2-71D22CFCAC93}"/>
              </a:ext>
            </a:extLst>
          </p:cNvPr>
          <p:cNvSpPr>
            <a:spLocks noGrp="1"/>
          </p:cNvSpPr>
          <p:nvPr>
            <p:ph type="sldNum" sz="quarter" idx="10"/>
          </p:nvPr>
        </p:nvSpPr>
        <p:spPr/>
        <p:txBody>
          <a:bodyPr/>
          <a:lstStyle/>
          <a:p>
            <a:fld id="{D09A2324-19C8-47A8-BF5C-F630628F76A4}" type="slidenum">
              <a:rPr lang="en-US" altLang="en-US"/>
              <a:pPr/>
              <a:t>27</a:t>
            </a:fld>
            <a:endParaRPr lang="en-US" altLang="en-US"/>
          </a:p>
        </p:txBody>
      </p:sp>
      <p:sp>
        <p:nvSpPr>
          <p:cNvPr id="38914" name="Text Box 2">
            <a:extLst>
              <a:ext uri="{FF2B5EF4-FFF2-40B4-BE49-F238E27FC236}">
                <a16:creationId xmlns:a16="http://schemas.microsoft.com/office/drawing/2014/main" id="{FBAF9A78-05A2-1957-C64D-E44119D8F2FE}"/>
              </a:ext>
            </a:extLst>
          </p:cNvPr>
          <p:cNvSpPr txBox="1">
            <a:spLocks noChangeArrowheads="1"/>
          </p:cNvSpPr>
          <p:nvPr/>
        </p:nvSpPr>
        <p:spPr bwMode="auto">
          <a:xfrm>
            <a:off x="304800" y="1241425"/>
            <a:ext cx="8534400" cy="508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In 1979 Jacoby  showed  palatal traction by means of ballista spring attached to the buccal surface of posterior teeth with TPA as anchorage, produces a comfortable and controlled movement of uncovered impacted canines.  This avoids impinging of canine on roots of lateral incisors reduce the surgical trauma, ensures anchorage and  preserves esthetics to the patient.</a:t>
            </a:r>
          </a:p>
          <a:p>
            <a:pPr>
              <a:lnSpc>
                <a:spcPct val="115000"/>
              </a:lnSpc>
            </a:pPr>
            <a:r>
              <a:rPr lang="en-US" altLang="en-US">
                <a:cs typeface="Times New Roman" panose="02020603050405020304" pitchFamily="18" charset="0"/>
              </a:rPr>
              <a:t>             In 1980 Aitman and Spector showed in cases with difficulty in  bringing canine to occlusion, extract the tooth and substitute by premolar </a:t>
            </a:r>
          </a:p>
          <a:p>
            <a:pPr>
              <a:lnSpc>
                <a:spcPct val="115000"/>
              </a:lnSpc>
            </a:pPr>
            <a:r>
              <a:rPr lang="en-US" altLang="en-US">
                <a:cs typeface="Times New Roman" panose="02020603050405020304" pitchFamily="18" charset="0"/>
              </a:rPr>
              <a:t>             After </a:t>
            </a:r>
            <a:r>
              <a:rPr lang="en-US" altLang="en-US" b="1">
                <a:solidFill>
                  <a:srgbClr val="FF9966"/>
                </a:solidFill>
                <a:cs typeface="Times New Roman" panose="02020603050405020304" pitchFamily="18" charset="0"/>
              </a:rPr>
              <a:t>1980s</a:t>
            </a:r>
            <a:r>
              <a:rPr lang="en-US" altLang="en-US">
                <a:solidFill>
                  <a:srgbClr val="FF9966"/>
                </a:solidFill>
                <a:cs typeface="Times New Roman" panose="02020603050405020304" pitchFamily="18" charset="0"/>
              </a:rPr>
              <a:t> </a:t>
            </a:r>
            <a:r>
              <a:rPr lang="en-US" altLang="en-US">
                <a:cs typeface="Times New Roman" panose="02020603050405020304" pitchFamily="18" charset="0"/>
              </a:rPr>
              <a:t>treatment plan was done accordingly to the type and level of impaction </a:t>
            </a:r>
          </a:p>
          <a:p>
            <a:r>
              <a:rPr lang="en-US" altLang="en-US">
                <a:cs typeface="Times New Roman" panose="02020603050405020304" pitchFamily="18" charset="0"/>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5D6B31-1217-74AE-3A9B-460DBAE612E9}"/>
              </a:ext>
            </a:extLst>
          </p:cNvPr>
          <p:cNvSpPr>
            <a:spLocks noGrp="1"/>
          </p:cNvSpPr>
          <p:nvPr>
            <p:ph type="sldNum" sz="quarter" idx="10"/>
          </p:nvPr>
        </p:nvSpPr>
        <p:spPr/>
        <p:txBody>
          <a:bodyPr/>
          <a:lstStyle/>
          <a:p>
            <a:fld id="{8DFDB223-3F5D-41FE-96AE-9DBC66B78A76}" type="slidenum">
              <a:rPr lang="en-US" altLang="en-US"/>
              <a:pPr/>
              <a:t>28</a:t>
            </a:fld>
            <a:endParaRPr lang="en-US" altLang="en-US"/>
          </a:p>
        </p:txBody>
      </p:sp>
      <p:sp>
        <p:nvSpPr>
          <p:cNvPr id="39938" name="Text Box 2">
            <a:extLst>
              <a:ext uri="{FF2B5EF4-FFF2-40B4-BE49-F238E27FC236}">
                <a16:creationId xmlns:a16="http://schemas.microsoft.com/office/drawing/2014/main" id="{2BE694F6-2DE3-9570-D9FC-CD135EA72DEE}"/>
              </a:ext>
            </a:extLst>
          </p:cNvPr>
          <p:cNvSpPr txBox="1">
            <a:spLocks noChangeArrowheads="1"/>
          </p:cNvSpPr>
          <p:nvPr/>
        </p:nvSpPr>
        <p:spPr bwMode="auto">
          <a:xfrm>
            <a:off x="228600" y="304800"/>
            <a:ext cx="8763000" cy="661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cs typeface="Times New Roman" panose="02020603050405020304" pitchFamily="18" charset="0"/>
              </a:rPr>
              <a:t>                  </a:t>
            </a:r>
            <a:r>
              <a:rPr lang="en-US" altLang="en-US" sz="3200">
                <a:solidFill>
                  <a:schemeClr val="tx2"/>
                </a:solidFill>
                <a:cs typeface="Times New Roman" panose="02020603050405020304" pitchFamily="18" charset="0"/>
              </a:rPr>
              <a:t>Methods of Creating Space</a:t>
            </a:r>
          </a:p>
          <a:p>
            <a:pPr>
              <a:lnSpc>
                <a:spcPct val="115000"/>
              </a:lnSpc>
            </a:pPr>
            <a:r>
              <a:rPr lang="en-US" altLang="en-US">
                <a:cs typeface="Times New Roman" panose="02020603050405020304" pitchFamily="18" charset="0"/>
              </a:rPr>
              <a:t>                   One of the primary objective  of orthodontic treatment  of impacted canine is the creation of space in the dental arch  for  the impacted tooth alignment.</a:t>
            </a:r>
            <a:r>
              <a:rPr lang="en-US" altLang="en-US"/>
              <a:t> </a:t>
            </a:r>
          </a:p>
          <a:p>
            <a:endParaRPr lang="en-US" altLang="en-US"/>
          </a:p>
          <a:p>
            <a:pPr algn="just"/>
            <a:r>
              <a:rPr lang="en-US" altLang="en-US">
                <a:cs typeface="Times New Roman" panose="02020603050405020304" pitchFamily="18" charset="0"/>
              </a:rPr>
              <a:t>          A)  </a:t>
            </a:r>
            <a:r>
              <a:rPr lang="en-US" altLang="en-US" b="1">
                <a:cs typeface="Times New Roman" panose="02020603050405020304" pitchFamily="18" charset="0"/>
              </a:rPr>
              <a:t>Existing incisor space</a:t>
            </a:r>
            <a:r>
              <a:rPr lang="en-US" altLang="en-US">
                <a:cs typeface="Times New Roman" panose="02020603050405020304" pitchFamily="18" charset="0"/>
              </a:rPr>
              <a:t>:</a:t>
            </a:r>
          </a:p>
          <a:p>
            <a:pPr algn="just">
              <a:lnSpc>
                <a:spcPct val="115000"/>
              </a:lnSpc>
            </a:pPr>
            <a:r>
              <a:rPr lang="en-US" altLang="en-US">
                <a:cs typeface="Times New Roman" panose="02020603050405020304" pitchFamily="18" charset="0"/>
              </a:rPr>
              <a:t>                     Becker showed Incisor spacing was due to failure of completion of ugly duckling stage of development .During final stage  these existing space will be  closed by mesial movement of  lateral incisor.</a:t>
            </a:r>
          </a:p>
          <a:p>
            <a:pPr algn="just"/>
            <a:endParaRPr lang="en-US" altLang="en-US">
              <a:cs typeface="Times New Roman" panose="02020603050405020304" pitchFamily="18" charset="0"/>
            </a:endParaRPr>
          </a:p>
          <a:p>
            <a:pPr algn="just"/>
            <a:r>
              <a:rPr lang="en-US" altLang="en-US">
                <a:cs typeface="Times New Roman" panose="02020603050405020304" pitchFamily="18" charset="0"/>
              </a:rPr>
              <a:t>          B</a:t>
            </a:r>
            <a:r>
              <a:rPr lang="en-US" altLang="en-US" b="1">
                <a:cs typeface="Times New Roman" panose="02020603050405020304" pitchFamily="18" charset="0"/>
              </a:rPr>
              <a:t>)  Maintaing the Existing space</a:t>
            </a:r>
            <a:r>
              <a:rPr lang="en-US" altLang="en-US">
                <a:cs typeface="Times New Roman" panose="02020603050405020304" pitchFamily="18" charset="0"/>
              </a:rPr>
              <a:t>:</a:t>
            </a:r>
          </a:p>
          <a:p>
            <a:pPr>
              <a:lnSpc>
                <a:spcPct val="115000"/>
              </a:lnSpc>
            </a:pPr>
            <a:r>
              <a:rPr lang="en-US" altLang="en-US">
                <a:cs typeface="Times New Roman" panose="02020603050405020304" pitchFamily="18" charset="0"/>
              </a:rPr>
              <a:t>                     Headgear  is  recommended  to  prevent  the  mesial movement  of  molar   and  to  utilize  leeway  space.Correcting  the rotation  of  molar  and  premolar  will  also  adds  space.</a:t>
            </a:r>
            <a:r>
              <a:rPr lang="en-US" altLang="en-US"/>
              <a:t> </a:t>
            </a:r>
          </a:p>
          <a:p>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1525F8-A9A2-7176-C4E4-D0025DDCD569}"/>
              </a:ext>
            </a:extLst>
          </p:cNvPr>
          <p:cNvSpPr>
            <a:spLocks noGrp="1"/>
          </p:cNvSpPr>
          <p:nvPr>
            <p:ph type="sldNum" sz="quarter" idx="10"/>
          </p:nvPr>
        </p:nvSpPr>
        <p:spPr/>
        <p:txBody>
          <a:bodyPr/>
          <a:lstStyle/>
          <a:p>
            <a:fld id="{9BCC93D2-1F1A-424A-A828-8603E73A679D}" type="slidenum">
              <a:rPr lang="en-US" altLang="en-US"/>
              <a:pPr/>
              <a:t>29</a:t>
            </a:fld>
            <a:endParaRPr lang="en-US" altLang="en-US"/>
          </a:p>
        </p:txBody>
      </p:sp>
      <p:sp>
        <p:nvSpPr>
          <p:cNvPr id="40962" name="Text Box 2">
            <a:extLst>
              <a:ext uri="{FF2B5EF4-FFF2-40B4-BE49-F238E27FC236}">
                <a16:creationId xmlns:a16="http://schemas.microsoft.com/office/drawing/2014/main" id="{91F1BD4D-FEA3-1553-8DC6-99DC95032E9B}"/>
              </a:ext>
            </a:extLst>
          </p:cNvPr>
          <p:cNvSpPr txBox="1">
            <a:spLocks noChangeArrowheads="1"/>
          </p:cNvSpPr>
          <p:nvPr/>
        </p:nvSpPr>
        <p:spPr bwMode="auto">
          <a:xfrm>
            <a:off x="228600" y="915988"/>
            <a:ext cx="8839200" cy="514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C)  </a:t>
            </a:r>
            <a:r>
              <a:rPr lang="en-US" altLang="en-US" b="1">
                <a:cs typeface="Times New Roman" panose="02020603050405020304" pitchFamily="18" charset="0"/>
              </a:rPr>
              <a:t>Improving Archform</a:t>
            </a:r>
            <a:r>
              <a:rPr lang="en-US" altLang="en-US">
                <a:cs typeface="Times New Roman" panose="02020603050405020304" pitchFamily="18" charset="0"/>
              </a:rPr>
              <a:t>:</a:t>
            </a:r>
          </a:p>
          <a:p>
            <a:pPr>
              <a:lnSpc>
                <a:spcPct val="115000"/>
              </a:lnSpc>
            </a:pPr>
            <a:r>
              <a:rPr lang="en-US" altLang="en-US">
                <a:cs typeface="Times New Roman" panose="02020603050405020304" pitchFamily="18" charset="0"/>
              </a:rPr>
              <a:t>                                       The achievement of good archform  is an  </a:t>
            </a:r>
          </a:p>
          <a:p>
            <a:pPr>
              <a:lnSpc>
                <a:spcPct val="115000"/>
              </a:lnSpc>
            </a:pPr>
            <a:r>
              <a:rPr lang="en-US" altLang="en-US">
                <a:cs typeface="Times New Roman" panose="02020603050405020304" pitchFamily="18" charset="0"/>
              </a:rPr>
              <a:t>                                       important initial goal in the maxillary arch in   </a:t>
            </a:r>
          </a:p>
          <a:p>
            <a:pPr>
              <a:lnSpc>
                <a:spcPct val="115000"/>
              </a:lnSpc>
            </a:pPr>
            <a:r>
              <a:rPr lang="en-US" altLang="en-US">
                <a:cs typeface="Times New Roman" panose="02020603050405020304" pitchFamily="18" charset="0"/>
              </a:rPr>
              <a:t>                                        non extraction cases. Maxillary canine erupt      </a:t>
            </a:r>
          </a:p>
          <a:p>
            <a:pPr>
              <a:lnSpc>
                <a:spcPct val="115000"/>
              </a:lnSpc>
            </a:pPr>
            <a:r>
              <a:rPr lang="en-US" altLang="en-US">
                <a:cs typeface="Times New Roman" panose="02020603050405020304" pitchFamily="18" charset="0"/>
              </a:rPr>
              <a:t>                                        more  buccally to deciduous canine and </a:t>
            </a:r>
          </a:p>
          <a:p>
            <a:pPr>
              <a:lnSpc>
                <a:spcPct val="115000"/>
              </a:lnSpc>
            </a:pPr>
            <a:r>
              <a:rPr lang="en-US" altLang="en-US">
                <a:cs typeface="Times New Roman" panose="02020603050405020304" pitchFamily="18" charset="0"/>
              </a:rPr>
              <a:t>                                        slightly buccally  to premolar and lateral incisors.So improving archform after extraction of deciduous canine will adds 2-3 mm of space.</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D</a:t>
            </a:r>
            <a:r>
              <a:rPr lang="en-US" altLang="en-US" b="1">
                <a:cs typeface="Times New Roman" panose="02020603050405020304" pitchFamily="18" charset="0"/>
              </a:rPr>
              <a:t>) Increasing ArchLength</a:t>
            </a:r>
            <a:r>
              <a:rPr lang="en-US" altLang="en-US">
                <a:cs typeface="Times New Roman" panose="02020603050405020304" pitchFamily="18" charset="0"/>
              </a:rPr>
              <a:t>:</a:t>
            </a:r>
          </a:p>
          <a:p>
            <a:pPr>
              <a:lnSpc>
                <a:spcPct val="115000"/>
              </a:lnSpc>
            </a:pPr>
            <a:r>
              <a:rPr lang="en-US" altLang="en-US">
                <a:cs typeface="Times New Roman" panose="02020603050405020304" pitchFamily="18" charset="0"/>
              </a:rPr>
              <a:t>                   In  mild  crowding  cases  distalization  of  molar  is recommended which increases the arch length.</a:t>
            </a:r>
          </a:p>
        </p:txBody>
      </p:sp>
      <p:pic>
        <p:nvPicPr>
          <p:cNvPr id="40963" name="Picture 3">
            <a:extLst>
              <a:ext uri="{FF2B5EF4-FFF2-40B4-BE49-F238E27FC236}">
                <a16:creationId xmlns:a16="http://schemas.microsoft.com/office/drawing/2014/main" id="{C6A49DB2-3D7D-971B-4B30-625A240C11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19238"/>
            <a:ext cx="3124200" cy="1985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C74C9-4204-8BCA-4084-487C2D6D03B6}"/>
              </a:ext>
            </a:extLst>
          </p:cNvPr>
          <p:cNvSpPr>
            <a:spLocks noGrp="1"/>
          </p:cNvSpPr>
          <p:nvPr>
            <p:ph type="sldNum" sz="quarter" idx="10"/>
          </p:nvPr>
        </p:nvSpPr>
        <p:spPr/>
        <p:txBody>
          <a:bodyPr/>
          <a:lstStyle/>
          <a:p>
            <a:fld id="{165623BB-63D9-4207-B161-86F203A26141}" type="slidenum">
              <a:rPr lang="en-US" altLang="en-US"/>
              <a:pPr/>
              <a:t>30</a:t>
            </a:fld>
            <a:endParaRPr lang="en-US" altLang="en-US"/>
          </a:p>
        </p:txBody>
      </p:sp>
      <p:sp>
        <p:nvSpPr>
          <p:cNvPr id="41986" name="Text Box 2">
            <a:extLst>
              <a:ext uri="{FF2B5EF4-FFF2-40B4-BE49-F238E27FC236}">
                <a16:creationId xmlns:a16="http://schemas.microsoft.com/office/drawing/2014/main" id="{06241517-8932-E080-5A3F-67915EC4EC3E}"/>
              </a:ext>
            </a:extLst>
          </p:cNvPr>
          <p:cNvSpPr txBox="1">
            <a:spLocks noChangeArrowheads="1"/>
          </p:cNvSpPr>
          <p:nvPr/>
        </p:nvSpPr>
        <p:spPr bwMode="auto">
          <a:xfrm>
            <a:off x="381000" y="615950"/>
            <a:ext cx="8610600" cy="601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cs typeface="Times New Roman" panose="02020603050405020304" pitchFamily="18" charset="0"/>
              </a:rPr>
              <a:t>              But  in  some cases  this space  is not  sufficient  to guide permanent canine in to occlusion.In  these cases  extaction  is necessary.</a:t>
            </a:r>
          </a:p>
          <a:p>
            <a:endParaRPr lang="en-US" altLang="en-US">
              <a:cs typeface="Times New Roman" panose="02020603050405020304" pitchFamily="18" charset="0"/>
            </a:endParaRPr>
          </a:p>
          <a:p>
            <a:r>
              <a:rPr lang="en-US" altLang="en-US">
                <a:cs typeface="Times New Roman" panose="02020603050405020304" pitchFamily="18" charset="0"/>
              </a:rPr>
              <a:t>E ) </a:t>
            </a:r>
            <a:r>
              <a:rPr lang="en-US" altLang="en-US" b="1">
                <a:cs typeface="Times New Roman" panose="02020603050405020304" pitchFamily="18" charset="0"/>
              </a:rPr>
              <a:t>Extraction as a mean of prevention (Mixed dentition period</a:t>
            </a:r>
            <a:r>
              <a:rPr lang="en-US" altLang="en-US">
                <a:cs typeface="Times New Roman" panose="02020603050405020304" pitchFamily="18" charset="0"/>
              </a:rPr>
              <a:t>)</a:t>
            </a:r>
          </a:p>
          <a:p>
            <a:r>
              <a:rPr lang="en-US" altLang="en-US">
                <a:cs typeface="Times New Roman" panose="02020603050405020304" pitchFamily="18" charset="0"/>
              </a:rPr>
              <a:t> </a:t>
            </a:r>
          </a:p>
          <a:p>
            <a:r>
              <a:rPr lang="en-US" altLang="en-US">
                <a:cs typeface="Times New Roman" panose="02020603050405020304" pitchFamily="18" charset="0"/>
              </a:rPr>
              <a:t>    a)  </a:t>
            </a:r>
            <a:r>
              <a:rPr lang="en-US" altLang="en-US" b="1">
                <a:cs typeface="Times New Roman" panose="02020603050405020304" pitchFamily="18" charset="0"/>
              </a:rPr>
              <a:t>Decidious Canine</a:t>
            </a: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Canine  with  an mild  palatal  displacement  will undergoes  spontaneous  eruption  and  alignment  despite  first  stage displacement after extraction of decidious canine.</a:t>
            </a:r>
          </a:p>
          <a:p>
            <a:pPr>
              <a:lnSpc>
                <a:spcPct val="115000"/>
              </a:lnSpc>
            </a:pPr>
            <a:r>
              <a:rPr lang="en-US" altLang="en-US">
                <a:cs typeface="Times New Roman" panose="02020603050405020304" pitchFamily="18" charset="0"/>
              </a:rPr>
              <a:t>                Erickson and kurol concluded that   patient with age of  10-13  years  preferably  with  delayed  dental  age,  palatal displacement  of  canine  with  apex  confirmed  in  line  of  arch requires  extraction  of  deciduous  canine  for  good  prognosis  for eruption  o f permanent  canine.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8068C2-BDEC-922E-0E91-1F4D5BBEF402}"/>
              </a:ext>
            </a:extLst>
          </p:cNvPr>
          <p:cNvSpPr>
            <a:spLocks noGrp="1"/>
          </p:cNvSpPr>
          <p:nvPr>
            <p:ph type="sldNum" sz="quarter" idx="10"/>
          </p:nvPr>
        </p:nvSpPr>
        <p:spPr/>
        <p:txBody>
          <a:bodyPr/>
          <a:lstStyle/>
          <a:p>
            <a:fld id="{249EA115-B036-4B36-A3DD-19BD2761A245}" type="slidenum">
              <a:rPr lang="en-US" altLang="en-US"/>
              <a:pPr/>
              <a:t>31</a:t>
            </a:fld>
            <a:endParaRPr lang="en-US" altLang="en-US"/>
          </a:p>
        </p:txBody>
      </p:sp>
      <p:sp>
        <p:nvSpPr>
          <p:cNvPr id="43010" name="Text Box 2">
            <a:extLst>
              <a:ext uri="{FF2B5EF4-FFF2-40B4-BE49-F238E27FC236}">
                <a16:creationId xmlns:a16="http://schemas.microsoft.com/office/drawing/2014/main" id="{27334016-9ECA-B0EB-A2D0-D33260E8DBFA}"/>
              </a:ext>
            </a:extLst>
          </p:cNvPr>
          <p:cNvSpPr txBox="1">
            <a:spLocks noChangeArrowheads="1"/>
          </p:cNvSpPr>
          <p:nvPr/>
        </p:nvSpPr>
        <p:spPr bwMode="auto">
          <a:xfrm>
            <a:off x="304800" y="533400"/>
            <a:ext cx="8610600" cy="598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b)  </a:t>
            </a:r>
            <a:r>
              <a:rPr lang="en-US" altLang="en-US" b="1">
                <a:cs typeface="Times New Roman" panose="02020603050405020304" pitchFamily="18" charset="0"/>
              </a:rPr>
              <a:t>First premolar</a:t>
            </a:r>
            <a:endParaRPr lang="en-US" altLang="en-US">
              <a:cs typeface="Times New Roman" panose="02020603050405020304" pitchFamily="18" charset="0"/>
            </a:endParaRPr>
          </a:p>
          <a:p>
            <a:pPr algn="just">
              <a:lnSpc>
                <a:spcPct val="115000"/>
              </a:lnSpc>
            </a:pPr>
            <a:r>
              <a:rPr lang="en-US" altLang="en-US">
                <a:cs typeface="Times New Roman" panose="02020603050405020304" pitchFamily="18" charset="0"/>
              </a:rPr>
              <a:t>          I)   Crowding of maxillary arch</a:t>
            </a:r>
          </a:p>
          <a:p>
            <a:pPr algn="just">
              <a:lnSpc>
                <a:spcPct val="115000"/>
              </a:lnSpc>
            </a:pPr>
            <a:r>
              <a:rPr lang="en-US" altLang="en-US">
                <a:cs typeface="Times New Roman" panose="02020603050405020304" pitchFamily="18" charset="0"/>
              </a:rPr>
              <a:t>         II)  Bimaxillary Protrusion</a:t>
            </a:r>
          </a:p>
          <a:p>
            <a:pPr algn="just">
              <a:lnSpc>
                <a:spcPct val="115000"/>
              </a:lnSpc>
            </a:pPr>
            <a:r>
              <a:rPr lang="en-US" altLang="en-US">
                <a:cs typeface="Times New Roman" panose="02020603050405020304" pitchFamily="18" charset="0"/>
              </a:rPr>
              <a:t>         III) Class II Relation</a:t>
            </a:r>
          </a:p>
          <a:p>
            <a:pPr>
              <a:lnSpc>
                <a:spcPct val="115000"/>
              </a:lnSpc>
            </a:pPr>
            <a:r>
              <a:rPr lang="en-US" altLang="en-US">
                <a:cs typeface="Times New Roman" panose="02020603050405020304" pitchFamily="18" charset="0"/>
              </a:rPr>
              <a:t>   c) </a:t>
            </a:r>
            <a:r>
              <a:rPr lang="en-US" altLang="en-US" b="1">
                <a:cs typeface="Times New Roman" panose="02020603050405020304" pitchFamily="18" charset="0"/>
              </a:rPr>
              <a:t>Lateral incisor</a:t>
            </a: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Peg shaped or severely malformed lateral incisor(Dens  </a:t>
            </a:r>
          </a:p>
          <a:p>
            <a:pPr>
              <a:lnSpc>
                <a:spcPct val="115000"/>
              </a:lnSpc>
            </a:pPr>
            <a:r>
              <a:rPr lang="en-US" altLang="en-US">
                <a:cs typeface="Times New Roman" panose="02020603050405020304" pitchFamily="18" charset="0"/>
              </a:rPr>
              <a:t>       invaginatus) can be extracted instead of healthy premolars.</a:t>
            </a:r>
          </a:p>
          <a:p>
            <a:pPr>
              <a:lnSpc>
                <a:spcPct val="115000"/>
              </a:lnSpc>
            </a:pPr>
            <a:r>
              <a:rPr lang="en-US" altLang="en-US">
                <a:cs typeface="Times New Roman" panose="02020603050405020304" pitchFamily="18" charset="0"/>
              </a:rPr>
              <a:t>   d) </a:t>
            </a:r>
            <a:r>
              <a:rPr lang="en-US" altLang="en-US" b="1">
                <a:cs typeface="Times New Roman" panose="02020603050405020304" pitchFamily="18" charset="0"/>
              </a:rPr>
              <a:t>Central incisor</a:t>
            </a:r>
          </a:p>
          <a:p>
            <a:pPr>
              <a:lnSpc>
                <a:spcPct val="115000"/>
              </a:lnSpc>
            </a:pPr>
            <a:r>
              <a:rPr lang="en-US" altLang="en-US" b="1">
                <a:cs typeface="Times New Roman" panose="02020603050405020304" pitchFamily="18" charset="0"/>
              </a:rPr>
              <a:t>                               W</a:t>
            </a:r>
            <a:r>
              <a:rPr lang="en-US" altLang="en-US">
                <a:cs typeface="Times New Roman" panose="02020603050405020304" pitchFamily="18" charset="0"/>
              </a:rPr>
              <a:t>hen there is advanced resorption of central </a:t>
            </a:r>
          </a:p>
          <a:p>
            <a:pPr>
              <a:lnSpc>
                <a:spcPct val="115000"/>
              </a:lnSpc>
            </a:pPr>
            <a:r>
              <a:rPr lang="en-US" altLang="en-US">
                <a:cs typeface="Times New Roman" panose="02020603050405020304" pitchFamily="18" charset="0"/>
              </a:rPr>
              <a:t>                               incisor roots more than 2\3</a:t>
            </a:r>
            <a:r>
              <a:rPr lang="en-US" altLang="en-US" baseline="30000">
                <a:cs typeface="Times New Roman" panose="02020603050405020304" pitchFamily="18" charset="0"/>
              </a:rPr>
              <a:t>rd</a:t>
            </a:r>
            <a:r>
              <a:rPr lang="en-US" altLang="en-US">
                <a:cs typeface="Times New Roman" panose="02020603050405020304" pitchFamily="18" charset="0"/>
              </a:rPr>
              <a:t>  and canine erupting       </a:t>
            </a:r>
          </a:p>
          <a:p>
            <a:pPr>
              <a:lnSpc>
                <a:spcPct val="115000"/>
              </a:lnSpc>
            </a:pPr>
            <a:r>
              <a:rPr lang="en-US" altLang="en-US">
                <a:cs typeface="Times New Roman" panose="02020603050405020304" pitchFamily="18" charset="0"/>
              </a:rPr>
              <a:t>                                in a line close to the long axis of the incisor,  </a:t>
            </a:r>
          </a:p>
          <a:p>
            <a:pPr>
              <a:lnSpc>
                <a:spcPct val="115000"/>
              </a:lnSpc>
            </a:pPr>
            <a:r>
              <a:rPr lang="en-US" altLang="en-US">
                <a:cs typeface="Times New Roman" panose="02020603050405020304" pitchFamily="18" charset="0"/>
              </a:rPr>
              <a:t>                                extraction of incisor is indicated. </a:t>
            </a:r>
          </a:p>
          <a:p>
            <a:pPr>
              <a:lnSpc>
                <a:spcPct val="115000"/>
              </a:lnSpc>
            </a:pPr>
            <a:r>
              <a:rPr lang="en-US" altLang="en-US">
                <a:cs typeface="Times New Roman" panose="02020603050405020304" pitchFamily="18" charset="0"/>
              </a:rPr>
              <a:t>                              These are the various methods in which space for guiding the  impacted canine into position is obtained.</a:t>
            </a:r>
            <a:r>
              <a:rPr lang="en-US" altLang="en-US"/>
              <a:t> </a:t>
            </a:r>
            <a:r>
              <a:rPr lang="en-US" altLang="en-US" b="1">
                <a:cs typeface="Times New Roman" panose="02020603050405020304" pitchFamily="18" charset="0"/>
              </a:rPr>
              <a:t>       </a:t>
            </a:r>
          </a:p>
        </p:txBody>
      </p:sp>
      <p:pic>
        <p:nvPicPr>
          <p:cNvPr id="43011" name="Picture 3">
            <a:extLst>
              <a:ext uri="{FF2B5EF4-FFF2-40B4-BE49-F238E27FC236}">
                <a16:creationId xmlns:a16="http://schemas.microsoft.com/office/drawing/2014/main" id="{8728D307-ABB5-C251-0082-B4D3C1B15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113" y="3962400"/>
            <a:ext cx="2122487" cy="213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2BF47F-528E-777D-E0D0-91894FE357F0}"/>
              </a:ext>
            </a:extLst>
          </p:cNvPr>
          <p:cNvSpPr>
            <a:spLocks noGrp="1"/>
          </p:cNvSpPr>
          <p:nvPr>
            <p:ph type="sldNum" sz="quarter" idx="10"/>
          </p:nvPr>
        </p:nvSpPr>
        <p:spPr/>
        <p:txBody>
          <a:bodyPr/>
          <a:lstStyle/>
          <a:p>
            <a:fld id="{C5392D96-F36C-4D0C-B15C-EA80F99E95E7}" type="slidenum">
              <a:rPr lang="en-US" altLang="en-US"/>
              <a:pPr/>
              <a:t>32</a:t>
            </a:fld>
            <a:endParaRPr lang="en-US" altLang="en-US"/>
          </a:p>
        </p:txBody>
      </p:sp>
      <p:sp>
        <p:nvSpPr>
          <p:cNvPr id="44034" name="Text Box 2">
            <a:extLst>
              <a:ext uri="{FF2B5EF4-FFF2-40B4-BE49-F238E27FC236}">
                <a16:creationId xmlns:a16="http://schemas.microsoft.com/office/drawing/2014/main" id="{55A1BBDF-8A86-2536-9EDF-602C8680F9C4}"/>
              </a:ext>
            </a:extLst>
          </p:cNvPr>
          <p:cNvSpPr txBox="1">
            <a:spLocks noChangeArrowheads="1"/>
          </p:cNvSpPr>
          <p:nvPr/>
        </p:nvSpPr>
        <p:spPr bwMode="auto">
          <a:xfrm>
            <a:off x="365125" y="808038"/>
            <a:ext cx="8397875" cy="551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n-US" sz="3200">
                <a:cs typeface="Times New Roman" panose="02020603050405020304" pitchFamily="18" charset="0"/>
              </a:rPr>
              <a:t>                </a:t>
            </a:r>
            <a:r>
              <a:rPr lang="en-US" altLang="en-US" sz="3200">
                <a:solidFill>
                  <a:schemeClr val="tx2"/>
                </a:solidFill>
                <a:cs typeface="Times New Roman" panose="02020603050405020304" pitchFamily="18" charset="0"/>
              </a:rPr>
              <a:t>Attachments For canine</a:t>
            </a:r>
          </a:p>
          <a:p>
            <a:pPr algn="just"/>
            <a:endParaRPr lang="en-US" altLang="en-US">
              <a:cs typeface="Times New Roman" panose="02020603050405020304" pitchFamily="18" charset="0"/>
            </a:endParaRPr>
          </a:p>
          <a:p>
            <a:pPr algn="just"/>
            <a:r>
              <a:rPr lang="en-US" altLang="en-US">
                <a:cs typeface="Times New Roman" panose="02020603050405020304" pitchFamily="18" charset="0"/>
              </a:rPr>
              <a:t>     a)  Ligature wire -- Jhonston </a:t>
            </a:r>
          </a:p>
          <a:p>
            <a:pPr algn="just">
              <a:lnSpc>
                <a:spcPct val="115000"/>
              </a:lnSpc>
            </a:pPr>
            <a:r>
              <a:rPr lang="en-US" altLang="en-US">
                <a:cs typeface="Times New Roman" panose="02020603050405020304" pitchFamily="18" charset="0"/>
              </a:rPr>
              <a:t>           1)  Poor control over direction of extrusion</a:t>
            </a:r>
          </a:p>
          <a:p>
            <a:pPr algn="just">
              <a:lnSpc>
                <a:spcPct val="115000"/>
              </a:lnSpc>
            </a:pPr>
            <a:r>
              <a:rPr lang="en-US" altLang="en-US">
                <a:cs typeface="Times New Roman" panose="02020603050405020304" pitchFamily="18" charset="0"/>
              </a:rPr>
              <a:t>           2)  Risk of external  root resorption near CEJ</a:t>
            </a:r>
          </a:p>
          <a:p>
            <a:pPr algn="just">
              <a:lnSpc>
                <a:spcPct val="115000"/>
              </a:lnSpc>
            </a:pPr>
            <a:r>
              <a:rPr lang="en-US" altLang="en-US">
                <a:cs typeface="Times New Roman" panose="02020603050405020304" pitchFamily="18" charset="0"/>
              </a:rPr>
              <a:t>           3)  Risk of alveolar crestal bone loss and loss of attachment   </a:t>
            </a:r>
          </a:p>
          <a:p>
            <a:pPr algn="just">
              <a:lnSpc>
                <a:spcPct val="115000"/>
              </a:lnSpc>
            </a:pPr>
            <a:r>
              <a:rPr lang="en-US" altLang="en-US">
                <a:cs typeface="Times New Roman" panose="02020603050405020304" pitchFamily="18" charset="0"/>
              </a:rPr>
              <a:t>                epithelium</a:t>
            </a:r>
          </a:p>
          <a:p>
            <a:pPr algn="just">
              <a:lnSpc>
                <a:spcPct val="115000"/>
              </a:lnSpc>
            </a:pPr>
            <a:endParaRPr lang="en-US" altLang="en-US">
              <a:cs typeface="Times New Roman" panose="02020603050405020304" pitchFamily="18" charset="0"/>
            </a:endParaRPr>
          </a:p>
          <a:p>
            <a:pPr algn="just">
              <a:lnSpc>
                <a:spcPct val="115000"/>
              </a:lnSpc>
            </a:pPr>
            <a:r>
              <a:rPr lang="en-US" altLang="en-US">
                <a:cs typeface="Times New Roman" panose="02020603050405020304" pitchFamily="18" charset="0"/>
              </a:rPr>
              <a:t>     b) Bands -- Vonder heydt</a:t>
            </a:r>
          </a:p>
          <a:p>
            <a:pPr>
              <a:lnSpc>
                <a:spcPct val="115000"/>
              </a:lnSpc>
            </a:pPr>
            <a:r>
              <a:rPr lang="en-US" altLang="en-US">
                <a:cs typeface="Times New Roman" panose="02020603050405020304" pitchFamily="18" charset="0"/>
              </a:rPr>
              <a:t>            1) Requires Extensive bone removal</a:t>
            </a:r>
            <a:r>
              <a:rPr lang="en-US" altLang="en-US"/>
              <a:t> </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c) cast canine caps -- Lewis,Dewel</a:t>
            </a:r>
          </a:p>
          <a:p>
            <a:pPr>
              <a:lnSpc>
                <a:spcPct val="115000"/>
              </a:lnSpc>
            </a:pPr>
            <a:r>
              <a:rPr lang="en-US" altLang="en-US">
                <a:cs typeface="Times New Roman" panose="02020603050405020304" pitchFamily="18" charset="0"/>
              </a:rPr>
              <a:t>            1) Requires extensive crown preparation     </a:t>
            </a:r>
            <a:endParaRPr lang="en-US" altLang="en-US" sz="32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25468F-7F71-09EE-DC49-3BE7F3EC93AB}"/>
              </a:ext>
            </a:extLst>
          </p:cNvPr>
          <p:cNvSpPr>
            <a:spLocks noGrp="1"/>
          </p:cNvSpPr>
          <p:nvPr>
            <p:ph type="sldNum" sz="quarter" idx="10"/>
          </p:nvPr>
        </p:nvSpPr>
        <p:spPr/>
        <p:txBody>
          <a:bodyPr/>
          <a:lstStyle/>
          <a:p>
            <a:fld id="{68F1E166-BC79-4A18-B34C-9721C9037972}" type="slidenum">
              <a:rPr lang="en-US" altLang="en-US"/>
              <a:pPr/>
              <a:t>33</a:t>
            </a:fld>
            <a:endParaRPr lang="en-US" altLang="en-US"/>
          </a:p>
        </p:txBody>
      </p:sp>
      <p:sp>
        <p:nvSpPr>
          <p:cNvPr id="45058" name="Text Box 2">
            <a:extLst>
              <a:ext uri="{FF2B5EF4-FFF2-40B4-BE49-F238E27FC236}">
                <a16:creationId xmlns:a16="http://schemas.microsoft.com/office/drawing/2014/main" id="{C32E6476-E51E-7318-6F6E-1BEA949C873B}"/>
              </a:ext>
            </a:extLst>
          </p:cNvPr>
          <p:cNvSpPr txBox="1">
            <a:spLocks noChangeArrowheads="1"/>
          </p:cNvSpPr>
          <p:nvPr/>
        </p:nvSpPr>
        <p:spPr bwMode="auto">
          <a:xfrm>
            <a:off x="304800" y="685800"/>
            <a:ext cx="8686800" cy="598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d) Perforation of canine tips -- Fournier </a:t>
            </a:r>
          </a:p>
          <a:p>
            <a:pPr>
              <a:lnSpc>
                <a:spcPct val="115000"/>
              </a:lnSpc>
            </a:pPr>
            <a:r>
              <a:rPr lang="en-US" altLang="en-US">
                <a:cs typeface="Times New Roman" panose="02020603050405020304" pitchFamily="18" charset="0"/>
              </a:rPr>
              <a:t>                1) Chances for non vitality of the tooth</a:t>
            </a:r>
          </a:p>
          <a:p>
            <a:pPr>
              <a:lnSpc>
                <a:spcPct val="115000"/>
              </a:lnSpc>
            </a:pPr>
            <a:r>
              <a:rPr lang="en-US" altLang="en-US">
                <a:cs typeface="Times New Roman" panose="02020603050405020304" pitchFamily="18" charset="0"/>
              </a:rPr>
              <a:t>                2) Needs restoration of the tooth at the end of treatment</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e) Direct Bonding  --  Jacoby,Nielson </a:t>
            </a:r>
          </a:p>
          <a:p>
            <a:pPr>
              <a:lnSpc>
                <a:spcPct val="115000"/>
              </a:lnSpc>
            </a:pPr>
            <a:r>
              <a:rPr lang="en-US" altLang="en-US">
                <a:cs typeface="Times New Roman" panose="02020603050405020304" pitchFamily="18" charset="0"/>
              </a:rPr>
              <a:t>               1) Easy to perform </a:t>
            </a:r>
          </a:p>
          <a:p>
            <a:pPr>
              <a:lnSpc>
                <a:spcPct val="115000"/>
              </a:lnSpc>
            </a:pPr>
            <a:r>
              <a:rPr lang="en-US" altLang="en-US">
                <a:cs typeface="Times New Roman" panose="02020603050405020304" pitchFamily="18" charset="0"/>
              </a:rPr>
              <a:t>               2) More reliable method</a:t>
            </a:r>
            <a:r>
              <a:rPr lang="en-US" altLang="en-US"/>
              <a:t> </a:t>
            </a:r>
          </a:p>
          <a:p>
            <a:pPr>
              <a:lnSpc>
                <a:spcPct val="80000"/>
              </a:lnSpc>
            </a:pPr>
            <a:endParaRPr lang="en-US" altLang="en-US"/>
          </a:p>
          <a:p>
            <a:pPr>
              <a:lnSpc>
                <a:spcPct val="80000"/>
              </a:lnSpc>
            </a:pPr>
            <a:r>
              <a:rPr lang="en-US" altLang="en-US" sz="3200">
                <a:cs typeface="Times New Roman" panose="02020603050405020304" pitchFamily="18" charset="0"/>
              </a:rPr>
              <a:t>                  </a:t>
            </a:r>
            <a:r>
              <a:rPr lang="en-US" altLang="en-US" sz="3200">
                <a:solidFill>
                  <a:schemeClr val="tx2"/>
                </a:solidFill>
                <a:cs typeface="Times New Roman" panose="02020603050405020304" pitchFamily="18" charset="0"/>
              </a:rPr>
              <a:t>Methodolgy of Approach</a:t>
            </a:r>
            <a:r>
              <a:rPr lang="en-US" altLang="en-US">
                <a:solidFill>
                  <a:schemeClr val="tx2"/>
                </a:solidFill>
              </a:rPr>
              <a:t> </a:t>
            </a:r>
          </a:p>
          <a:p>
            <a:pPr>
              <a:lnSpc>
                <a:spcPct val="80000"/>
              </a:lnSpc>
            </a:pPr>
            <a:endParaRPr lang="en-US" altLang="en-US" sz="3200">
              <a:solidFill>
                <a:schemeClr val="tx2"/>
              </a:solidFill>
            </a:endParaRPr>
          </a:p>
          <a:p>
            <a:pPr>
              <a:lnSpc>
                <a:spcPct val="80000"/>
              </a:lnSpc>
            </a:pPr>
            <a:r>
              <a:rPr lang="en-US" altLang="en-US" b="1">
                <a:cs typeface="Times New Roman" panose="02020603050405020304" pitchFamily="18" charset="0"/>
              </a:rPr>
              <a:t>         A) Early extraction of deciduous tooth:</a:t>
            </a:r>
          </a:p>
          <a:p>
            <a:r>
              <a:rPr lang="en-US" altLang="en-US" sz="3200">
                <a:cs typeface="Times New Roman" panose="02020603050405020304" pitchFamily="18" charset="0"/>
              </a:rPr>
              <a:t>            </a:t>
            </a:r>
            <a:r>
              <a:rPr lang="en-US" altLang="en-US">
                <a:cs typeface="Times New Roman" panose="02020603050405020304" pitchFamily="18" charset="0"/>
              </a:rPr>
              <a:t>When early extraction was performed due to caries,the immature tooth   bud  will be deep in the bone and unready for eruption.After  healing  permanent tooth felt difficulty in penetrating thickened mucosa.</a:t>
            </a:r>
            <a:r>
              <a:rPr lang="en-US" altLang="en-US" b="1">
                <a:cs typeface="Times New Roman" panose="02020603050405020304" pitchFamily="18"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F0104A-8EBF-327A-172C-769624588014}"/>
              </a:ext>
            </a:extLst>
          </p:cNvPr>
          <p:cNvSpPr>
            <a:spLocks noGrp="1"/>
          </p:cNvSpPr>
          <p:nvPr>
            <p:ph type="sldNum" sz="quarter" idx="10"/>
          </p:nvPr>
        </p:nvSpPr>
        <p:spPr/>
        <p:txBody>
          <a:bodyPr/>
          <a:lstStyle/>
          <a:p>
            <a:fld id="{3DB4F7B6-8DDB-4EA8-88CD-CF0E7C9DD346}" type="slidenum">
              <a:rPr lang="en-US" altLang="en-US"/>
              <a:pPr/>
              <a:t>34</a:t>
            </a:fld>
            <a:endParaRPr lang="en-US" altLang="en-US"/>
          </a:p>
        </p:txBody>
      </p:sp>
      <p:sp>
        <p:nvSpPr>
          <p:cNvPr id="47106" name="Text Box 2">
            <a:extLst>
              <a:ext uri="{FF2B5EF4-FFF2-40B4-BE49-F238E27FC236}">
                <a16:creationId xmlns:a16="http://schemas.microsoft.com/office/drawing/2014/main" id="{57FFCB2E-4F5F-7256-604A-016D2C762BDA}"/>
              </a:ext>
            </a:extLst>
          </p:cNvPr>
          <p:cNvSpPr txBox="1">
            <a:spLocks noChangeArrowheads="1"/>
          </p:cNvSpPr>
          <p:nvPr/>
        </p:nvSpPr>
        <p:spPr bwMode="auto">
          <a:xfrm>
            <a:off x="381000" y="800100"/>
            <a:ext cx="8458200" cy="552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b="1">
                <a:cs typeface="Times New Roman" panose="02020603050405020304" pitchFamily="18" charset="0"/>
              </a:rPr>
              <a:t>  Treatment</a:t>
            </a:r>
            <a:r>
              <a:rPr lang="en-US" altLang="en-US">
                <a:cs typeface="Times New Roman" panose="02020603050405020304" pitchFamily="18" charset="0"/>
              </a:rPr>
              <a:t>: Removing fibrous mucosal covering  and apically  </a:t>
            </a:r>
          </a:p>
          <a:p>
            <a:pPr>
              <a:lnSpc>
                <a:spcPct val="115000"/>
              </a:lnSpc>
              <a:spcAft>
                <a:spcPct val="50000"/>
              </a:spcAft>
            </a:pPr>
            <a:r>
              <a:rPr lang="en-US" altLang="en-US">
                <a:cs typeface="Times New Roman" panose="02020603050405020304" pitchFamily="18" charset="0"/>
              </a:rPr>
              <a:t>     repositioned flap was done , tooth will erupt spontaneously</a:t>
            </a:r>
            <a:r>
              <a:rPr lang="en-US" altLang="en-US" sz="3200">
                <a:cs typeface="Times New Roman" panose="02020603050405020304" pitchFamily="18" charset="0"/>
              </a:rPr>
              <a:t>.</a:t>
            </a:r>
          </a:p>
          <a:p>
            <a:pPr>
              <a:lnSpc>
                <a:spcPct val="115000"/>
              </a:lnSpc>
            </a:pPr>
            <a:r>
              <a:rPr lang="en-US" altLang="en-US" b="1">
                <a:cs typeface="Times New Roman" panose="02020603050405020304" pitchFamily="18" charset="0"/>
              </a:rPr>
              <a:t>  b) Retained decidious tooth</a:t>
            </a:r>
            <a:r>
              <a:rPr lang="en-US" altLang="en-US">
                <a:cs typeface="Times New Roman" panose="02020603050405020304" pitchFamily="18" charset="0"/>
              </a:rPr>
              <a:t>:</a:t>
            </a:r>
          </a:p>
          <a:p>
            <a:pPr>
              <a:lnSpc>
                <a:spcPct val="115000"/>
              </a:lnSpc>
            </a:pPr>
            <a:r>
              <a:rPr lang="en-US" altLang="en-US">
                <a:cs typeface="Times New Roman" panose="02020603050405020304" pitchFamily="18" charset="0"/>
              </a:rPr>
              <a:t>                    Retained deciduous teeth is defined as tooth which is retained even   after the permanent successors have reached the stage of development.</a:t>
            </a:r>
          </a:p>
          <a:p>
            <a:pPr>
              <a:lnSpc>
                <a:spcPct val="115000"/>
              </a:lnSpc>
            </a:pPr>
            <a:endParaRPr lang="en-US" altLang="en-US">
              <a:cs typeface="Times New Roman" panose="02020603050405020304" pitchFamily="18" charset="0"/>
            </a:endParaRPr>
          </a:p>
          <a:p>
            <a:pPr>
              <a:lnSpc>
                <a:spcPct val="115000"/>
              </a:lnSpc>
            </a:pPr>
            <a:r>
              <a:rPr lang="en-US" altLang="en-US" b="1">
                <a:cs typeface="Times New Roman" panose="02020603050405020304" pitchFamily="18" charset="0"/>
              </a:rPr>
              <a:t>    Treatment</a:t>
            </a:r>
            <a:r>
              <a:rPr lang="en-US" altLang="en-US">
                <a:cs typeface="Times New Roman" panose="02020603050405020304" pitchFamily="18" charset="0"/>
              </a:rPr>
              <a:t>: Extraction of deciduous tooth.</a:t>
            </a:r>
          </a:p>
          <a:p>
            <a:pPr>
              <a:lnSpc>
                <a:spcPct val="115000"/>
              </a:lnSpc>
            </a:pPr>
            <a:r>
              <a:rPr lang="en-US" altLang="en-US">
                <a:cs typeface="Times New Roman" panose="02020603050405020304" pitchFamily="18" charset="0"/>
              </a:rPr>
              <a:t>                      Usally permanent successors are low in the alveolus, so  after exposing  the crown a periodontal pack is placed for 2-3  weeks.This  will  encourage  epithelization down the  socket  and  generally prevent the reformation of bone over the unerupted tooth.</a:t>
            </a:r>
            <a:r>
              <a:rPr lang="en-US" altLang="en-US"/>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C24790-607A-77DA-7984-BCE6A8CAE3B2}"/>
              </a:ext>
            </a:extLst>
          </p:cNvPr>
          <p:cNvSpPr>
            <a:spLocks noGrp="1"/>
          </p:cNvSpPr>
          <p:nvPr>
            <p:ph type="sldNum" sz="quarter" idx="10"/>
          </p:nvPr>
        </p:nvSpPr>
        <p:spPr/>
        <p:txBody>
          <a:bodyPr/>
          <a:lstStyle/>
          <a:p>
            <a:fld id="{B31D53C6-B385-4CD0-8EAE-0734AB7DEAD9}" type="slidenum">
              <a:rPr lang="en-US" altLang="en-US"/>
              <a:pPr/>
              <a:t>35</a:t>
            </a:fld>
            <a:endParaRPr lang="en-US" altLang="en-US"/>
          </a:p>
        </p:txBody>
      </p:sp>
      <p:sp>
        <p:nvSpPr>
          <p:cNvPr id="48130" name="Text Box 2">
            <a:extLst>
              <a:ext uri="{FF2B5EF4-FFF2-40B4-BE49-F238E27FC236}">
                <a16:creationId xmlns:a16="http://schemas.microsoft.com/office/drawing/2014/main" id="{12293909-B2F7-650F-CDE3-9189571392E1}"/>
              </a:ext>
            </a:extLst>
          </p:cNvPr>
          <p:cNvSpPr txBox="1">
            <a:spLocks noChangeArrowheads="1"/>
          </p:cNvSpPr>
          <p:nvPr/>
        </p:nvSpPr>
        <p:spPr bwMode="auto">
          <a:xfrm>
            <a:off x="307975" y="609600"/>
            <a:ext cx="8378825" cy="614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spcBef>
                <a:spcPct val="5000"/>
              </a:spcBef>
            </a:pPr>
            <a:r>
              <a:rPr lang="en-US" altLang="en-US">
                <a:cs typeface="Times New Roman" panose="02020603050405020304" pitchFamily="18" charset="0"/>
              </a:rPr>
              <a:t>C</a:t>
            </a:r>
            <a:r>
              <a:rPr lang="en-US" altLang="en-US" b="1">
                <a:cs typeface="Times New Roman" panose="02020603050405020304" pitchFamily="18" charset="0"/>
              </a:rPr>
              <a:t>) Highly buccaly impacted canine</a:t>
            </a:r>
            <a:r>
              <a:rPr lang="en-US" altLang="en-US">
                <a:cs typeface="Times New Roman" panose="02020603050405020304" pitchFamily="18" charset="0"/>
              </a:rPr>
              <a:t>:</a:t>
            </a:r>
          </a:p>
          <a:p>
            <a:pPr>
              <a:lnSpc>
                <a:spcPct val="115000"/>
              </a:lnSpc>
              <a:spcBef>
                <a:spcPct val="5000"/>
              </a:spcBef>
            </a:pPr>
            <a:r>
              <a:rPr lang="en-US" altLang="en-US">
                <a:cs typeface="Times New Roman" panose="02020603050405020304" pitchFamily="18" charset="0"/>
              </a:rPr>
              <a:t>              These tooth are usually ankylosed and difficult to respond to orthodontic traction.</a:t>
            </a:r>
          </a:p>
          <a:p>
            <a:pPr>
              <a:lnSpc>
                <a:spcPct val="115000"/>
              </a:lnSpc>
              <a:spcBef>
                <a:spcPct val="20000"/>
              </a:spcBef>
            </a:pPr>
            <a:r>
              <a:rPr lang="en-US" altLang="en-US" b="1">
                <a:cs typeface="Times New Roman" panose="02020603050405020304" pitchFamily="18" charset="0"/>
              </a:rPr>
              <a:t>     Treatment</a:t>
            </a:r>
            <a:r>
              <a:rPr lang="en-US" altLang="en-US">
                <a:cs typeface="Times New Roman" panose="02020603050405020304" pitchFamily="18" charset="0"/>
              </a:rPr>
              <a:t>: Tooth should be luxated with extraction forceps such that it is not removed from the socket nor to tear the periodontal fibers.Accordingly  this approach will be quite successful only if a continuous force is applied to the tooth from the time of subluxation.If the range of force is small and loses its potency between visit of adjustments,reankylosis will result.</a:t>
            </a:r>
            <a:r>
              <a:rPr lang="en-US" altLang="en-US"/>
              <a:t> </a:t>
            </a:r>
          </a:p>
          <a:p>
            <a:pPr>
              <a:lnSpc>
                <a:spcPct val="115000"/>
              </a:lnSpc>
              <a:spcBef>
                <a:spcPct val="20000"/>
              </a:spcBef>
            </a:pPr>
            <a:r>
              <a:rPr lang="en-US" altLang="en-US">
                <a:cs typeface="Times New Roman" panose="02020603050405020304" pitchFamily="18" charset="0"/>
              </a:rPr>
              <a:t>D) </a:t>
            </a:r>
            <a:r>
              <a:rPr lang="en-US" altLang="en-US" b="1">
                <a:cs typeface="Times New Roman" panose="02020603050405020304" pitchFamily="18" charset="0"/>
              </a:rPr>
              <a:t>Retained decidious tooth with deep infraosseus impacted canine</a:t>
            </a:r>
            <a:r>
              <a:rPr lang="en-US" altLang="en-US">
                <a:cs typeface="Times New Roman" panose="02020603050405020304" pitchFamily="18" charset="0"/>
              </a:rPr>
              <a:t>:</a:t>
            </a:r>
          </a:p>
          <a:p>
            <a:pPr>
              <a:lnSpc>
                <a:spcPct val="115000"/>
              </a:lnSpc>
            </a:pPr>
            <a:r>
              <a:rPr lang="en-US" altLang="en-US">
                <a:cs typeface="Times New Roman" panose="02020603050405020304" pitchFamily="18" charset="0"/>
              </a:rPr>
              <a:t>              These condition are difficult to manipulate.Usually tooth will be placed more than 17mm above the occlusal plane. So tooth have to take a long journey to come to occlusion.</a:t>
            </a:r>
            <a:r>
              <a:rPr lang="en-US" altLang="en-US"/>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88A2D2-15B2-66C7-72DA-557FBCDA395F}"/>
              </a:ext>
            </a:extLst>
          </p:cNvPr>
          <p:cNvSpPr>
            <a:spLocks noGrp="1"/>
          </p:cNvSpPr>
          <p:nvPr>
            <p:ph type="sldNum" sz="quarter" idx="10"/>
          </p:nvPr>
        </p:nvSpPr>
        <p:spPr/>
        <p:txBody>
          <a:bodyPr/>
          <a:lstStyle/>
          <a:p>
            <a:fld id="{0D3886C4-0A41-4989-AE99-5364DE17718F}" type="slidenum">
              <a:rPr lang="en-US" altLang="en-US"/>
              <a:pPr/>
              <a:t>36</a:t>
            </a:fld>
            <a:endParaRPr lang="en-US" altLang="en-US"/>
          </a:p>
        </p:txBody>
      </p:sp>
      <p:sp>
        <p:nvSpPr>
          <p:cNvPr id="49154" name="Text Box 2">
            <a:extLst>
              <a:ext uri="{FF2B5EF4-FFF2-40B4-BE49-F238E27FC236}">
                <a16:creationId xmlns:a16="http://schemas.microsoft.com/office/drawing/2014/main" id="{17C70597-F9BB-DDB9-B2CA-016D5E557728}"/>
              </a:ext>
            </a:extLst>
          </p:cNvPr>
          <p:cNvSpPr txBox="1">
            <a:spLocks noChangeArrowheads="1"/>
          </p:cNvSpPr>
          <p:nvPr/>
        </p:nvSpPr>
        <p:spPr bwMode="auto">
          <a:xfrm>
            <a:off x="304800" y="639763"/>
            <a:ext cx="8610600" cy="641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spcBef>
                <a:spcPct val="20000"/>
              </a:spcBef>
            </a:pPr>
            <a:r>
              <a:rPr lang="en-US" altLang="en-US" b="1">
                <a:cs typeface="Times New Roman" panose="02020603050405020304" pitchFamily="18" charset="0"/>
              </a:rPr>
              <a:t>Treatment:</a:t>
            </a:r>
            <a:r>
              <a:rPr lang="en-US" altLang="en-US">
                <a:cs typeface="Times New Roman" panose="02020603050405020304" pitchFamily="18" charset="0"/>
              </a:rPr>
              <a:t>  CRESCINI approached a method called as TUNNEL TRACTION.</a:t>
            </a:r>
          </a:p>
          <a:p>
            <a:pPr algn="just"/>
            <a:r>
              <a:rPr lang="en-US" altLang="en-US" b="1">
                <a:cs typeface="Times New Roman" panose="02020603050405020304" pitchFamily="18" charset="0"/>
              </a:rPr>
              <a:t>  Procedure</a:t>
            </a:r>
            <a:r>
              <a:rPr lang="en-US" altLang="en-US">
                <a:cs typeface="Times New Roman" panose="02020603050405020304" pitchFamily="18" charset="0"/>
              </a:rPr>
              <a:t>:</a:t>
            </a:r>
          </a:p>
          <a:p>
            <a:pPr algn="just"/>
            <a:r>
              <a:rPr lang="en-US" altLang="en-US">
                <a:cs typeface="Times New Roman" panose="02020603050405020304" pitchFamily="18" charset="0"/>
              </a:rPr>
              <a:t>          a)  Extract deciduous canine </a:t>
            </a:r>
          </a:p>
          <a:p>
            <a:pPr algn="just"/>
            <a:r>
              <a:rPr lang="en-US" altLang="en-US">
                <a:cs typeface="Times New Roman" panose="02020603050405020304" pitchFamily="18" charset="0"/>
              </a:rPr>
              <a:t>          b)  Full thickness mucoperiosteal flap is elevated to expose the </a:t>
            </a:r>
          </a:p>
          <a:p>
            <a:pPr algn="just"/>
            <a:r>
              <a:rPr lang="en-US" altLang="en-US">
                <a:cs typeface="Times New Roman" panose="02020603050405020304" pitchFamily="18" charset="0"/>
              </a:rPr>
              <a:t>              cortical plate. </a:t>
            </a:r>
          </a:p>
          <a:p>
            <a:pPr algn="just"/>
            <a:r>
              <a:rPr lang="en-US" altLang="en-US">
                <a:cs typeface="Times New Roman" panose="02020603050405020304" pitchFamily="18" charset="0"/>
              </a:rPr>
              <a:t>          c)   Drill with bur until exposing crown of canine </a:t>
            </a:r>
          </a:p>
          <a:p>
            <a:pPr algn="just"/>
            <a:r>
              <a:rPr lang="en-US" altLang="en-US">
                <a:cs typeface="Times New Roman" panose="02020603050405020304" pitchFamily="18" charset="0"/>
              </a:rPr>
              <a:t>          d)  Tooth was bonded and ligature wire tied </a:t>
            </a:r>
          </a:p>
          <a:p>
            <a:pPr algn="just"/>
            <a:r>
              <a:rPr lang="en-US" altLang="en-US">
                <a:cs typeface="Times New Roman" panose="02020603050405020304" pitchFamily="18" charset="0"/>
              </a:rPr>
              <a:t>          e)  Traction force given after 1week of surgery </a:t>
            </a:r>
          </a:p>
          <a:p>
            <a:pPr algn="just"/>
            <a:endParaRPr lang="en-US" altLang="en-US">
              <a:cs typeface="Times New Roman" panose="02020603050405020304" pitchFamily="18" charset="0"/>
            </a:endParaRPr>
          </a:p>
          <a:p>
            <a:pPr algn="just"/>
            <a:r>
              <a:rPr lang="en-US" altLang="en-US" b="1">
                <a:cs typeface="Times New Roman" panose="02020603050405020304" pitchFamily="18" charset="0"/>
              </a:rPr>
              <a:t>Advantage</a:t>
            </a:r>
            <a:r>
              <a:rPr lang="en-US" altLang="en-US">
                <a:cs typeface="Times New Roman" panose="02020603050405020304" pitchFamily="18" charset="0"/>
              </a:rPr>
              <a:t>:</a:t>
            </a:r>
          </a:p>
          <a:p>
            <a:pPr algn="just"/>
            <a:r>
              <a:rPr lang="en-US" altLang="en-US">
                <a:cs typeface="Times New Roman" panose="02020603050405020304" pitchFamily="18" charset="0"/>
              </a:rPr>
              <a:t>          a)  No buccal or palatal access</a:t>
            </a:r>
          </a:p>
          <a:p>
            <a:pPr algn="just"/>
            <a:r>
              <a:rPr lang="en-US" altLang="en-US">
                <a:cs typeface="Times New Roman" panose="02020603050405020304" pitchFamily="18" charset="0"/>
              </a:rPr>
              <a:t>          b)  No loss of supporting tissue </a:t>
            </a:r>
          </a:p>
          <a:p>
            <a:pPr algn="just"/>
            <a:r>
              <a:rPr lang="en-US" altLang="en-US" b="1">
                <a:cs typeface="Times New Roman" panose="02020603050405020304" pitchFamily="18" charset="0"/>
              </a:rPr>
              <a:t>Disadvantage:</a:t>
            </a:r>
            <a:r>
              <a:rPr lang="en-US" altLang="en-US">
                <a:cs typeface="Times New Roman" panose="02020603050405020304" pitchFamily="18" charset="0"/>
              </a:rPr>
              <a:t> </a:t>
            </a:r>
          </a:p>
          <a:p>
            <a:pPr algn="just"/>
            <a:r>
              <a:rPr lang="en-US" altLang="en-US">
                <a:cs typeface="Times New Roman" panose="02020603050405020304" pitchFamily="18" charset="0"/>
              </a:rPr>
              <a:t>          a)  Post operative discomfort will be more.</a:t>
            </a:r>
          </a:p>
          <a:p>
            <a:pPr algn="just"/>
            <a:endParaRPr lang="en-US" altLang="en-US">
              <a:cs typeface="Times New Roman" panose="02020603050405020304" pitchFamily="18" charset="0"/>
            </a:endParaRPr>
          </a:p>
          <a:p>
            <a:pPr algn="just"/>
            <a:r>
              <a:rPr lang="en-US" altLang="en-US">
                <a:cs typeface="Times New Roman" panose="02020603050405020304" pitchFamily="18" charset="0"/>
              </a:rPr>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A12E42-A18D-BBCA-A5CB-B424708D0405}"/>
              </a:ext>
            </a:extLst>
          </p:cNvPr>
          <p:cNvSpPr>
            <a:spLocks noGrp="1"/>
          </p:cNvSpPr>
          <p:nvPr>
            <p:ph type="sldNum" sz="quarter" idx="10"/>
          </p:nvPr>
        </p:nvSpPr>
        <p:spPr/>
        <p:txBody>
          <a:bodyPr/>
          <a:lstStyle/>
          <a:p>
            <a:fld id="{5D516CEE-957E-4248-B37F-8C8AC198FE0A}" type="slidenum">
              <a:rPr lang="en-US" altLang="en-US"/>
              <a:pPr/>
              <a:t>37</a:t>
            </a:fld>
            <a:endParaRPr lang="en-US" altLang="en-US"/>
          </a:p>
        </p:txBody>
      </p:sp>
      <p:sp>
        <p:nvSpPr>
          <p:cNvPr id="50178" name="Text Box 2">
            <a:extLst>
              <a:ext uri="{FF2B5EF4-FFF2-40B4-BE49-F238E27FC236}">
                <a16:creationId xmlns:a16="http://schemas.microsoft.com/office/drawing/2014/main" id="{8AE4A722-FB20-820B-2733-B2F1560D52C8}"/>
              </a:ext>
            </a:extLst>
          </p:cNvPr>
          <p:cNvSpPr txBox="1">
            <a:spLocks noChangeArrowheads="1"/>
          </p:cNvSpPr>
          <p:nvPr/>
        </p:nvSpPr>
        <p:spPr bwMode="auto">
          <a:xfrm>
            <a:off x="228600" y="892175"/>
            <a:ext cx="87630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endParaRPr lang="en-US" altLang="en-US">
              <a:cs typeface="Times New Roman" panose="02020603050405020304" pitchFamily="18" charset="0"/>
            </a:endParaRPr>
          </a:p>
          <a:p>
            <a:pPr algn="just"/>
            <a:r>
              <a:rPr lang="en-US" altLang="en-US">
                <a:cs typeface="Times New Roman" panose="02020603050405020304" pitchFamily="18" charset="0"/>
              </a:rPr>
              <a:t>                         Thus tooth can be guided in normal physiological eruption  pattern  through  the  crest  of  the  ridge .    </a:t>
            </a:r>
          </a:p>
          <a:p>
            <a:endParaRPr lang="en-US" altLang="en-US">
              <a:cs typeface="Times New Roman" panose="02020603050405020304" pitchFamily="18" charset="0"/>
            </a:endParaRPr>
          </a:p>
          <a:p>
            <a:r>
              <a:rPr lang="en-US" altLang="en-US">
                <a:cs typeface="Times New Roman" panose="02020603050405020304" pitchFamily="18" charset="0"/>
              </a:rPr>
              <a:t> E) </a:t>
            </a:r>
            <a:r>
              <a:rPr lang="en-US" altLang="en-US" b="1">
                <a:cs typeface="Times New Roman" panose="02020603050405020304" pitchFamily="18" charset="0"/>
              </a:rPr>
              <a:t>Palatally impacted canine</a:t>
            </a:r>
            <a:r>
              <a:rPr lang="en-US" altLang="en-US">
                <a:cs typeface="Times New Roman" panose="02020603050405020304" pitchFamily="18" charset="0"/>
              </a:rPr>
              <a:t>: </a:t>
            </a:r>
          </a:p>
          <a:p>
            <a:r>
              <a:rPr lang="en-US" altLang="en-US">
                <a:cs typeface="Times New Roman" panose="02020603050405020304" pitchFamily="18" charset="0"/>
              </a:rPr>
              <a:t>              When crown of canine is more palatally displaced,surgery on the buccal side needs to become more radical,rendering a palatal; approach preferable.</a:t>
            </a:r>
          </a:p>
          <a:p>
            <a:r>
              <a:rPr lang="en-US" altLang="en-US">
                <a:cs typeface="Times New Roman" panose="02020603050405020304" pitchFamily="18" charset="0"/>
              </a:rPr>
              <a:t>            Usually palatally impacted tooth is guided to occlusion in two stages.</a:t>
            </a:r>
          </a:p>
          <a:p>
            <a:endParaRPr lang="en-US" altLang="en-US">
              <a:cs typeface="Times New Roman" panose="02020603050405020304" pitchFamily="18" charset="0"/>
            </a:endParaRPr>
          </a:p>
          <a:p>
            <a:r>
              <a:rPr lang="en-US" altLang="en-US">
                <a:cs typeface="Times New Roman" panose="02020603050405020304" pitchFamily="18" charset="0"/>
              </a:rPr>
              <a:t>           I)   Guiding tooth to oral enviroment </a:t>
            </a:r>
          </a:p>
          <a:p>
            <a:r>
              <a:rPr lang="en-US" altLang="en-US">
                <a:cs typeface="Times New Roman" panose="02020603050405020304" pitchFamily="18" charset="0"/>
              </a:rPr>
              <a:t>          II)  Guiding tooth to line of arch </a:t>
            </a:r>
          </a:p>
          <a:p>
            <a:endParaRPr lang="en-US" altLang="en-US">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8D754-C39F-9E8F-97DA-4A3CE1810F05}"/>
              </a:ext>
            </a:extLst>
          </p:cNvPr>
          <p:cNvSpPr>
            <a:spLocks noGrp="1"/>
          </p:cNvSpPr>
          <p:nvPr>
            <p:ph type="sldNum" sz="quarter" idx="10"/>
          </p:nvPr>
        </p:nvSpPr>
        <p:spPr/>
        <p:txBody>
          <a:bodyPr/>
          <a:lstStyle/>
          <a:p>
            <a:fld id="{AF699653-FF63-405E-BE59-75FC6457E907}" type="slidenum">
              <a:rPr lang="en-US" altLang="en-US"/>
              <a:pPr/>
              <a:t>38</a:t>
            </a:fld>
            <a:endParaRPr lang="en-US" altLang="en-US"/>
          </a:p>
        </p:txBody>
      </p:sp>
      <p:sp>
        <p:nvSpPr>
          <p:cNvPr id="74754" name="Rectangle 2">
            <a:extLst>
              <a:ext uri="{FF2B5EF4-FFF2-40B4-BE49-F238E27FC236}">
                <a16:creationId xmlns:a16="http://schemas.microsoft.com/office/drawing/2014/main" id="{DFE263B7-B198-682E-F958-BA3BBCAAAFDF}"/>
              </a:ext>
            </a:extLst>
          </p:cNvPr>
          <p:cNvSpPr>
            <a:spLocks noChangeArrowheads="1"/>
          </p:cNvSpPr>
          <p:nvPr/>
        </p:nvSpPr>
        <p:spPr bwMode="auto">
          <a:xfrm>
            <a:off x="304800" y="533400"/>
            <a:ext cx="8534400" cy="618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altLang="en-US" sz="2800" b="1">
                <a:solidFill>
                  <a:schemeClr val="tx2"/>
                </a:solidFill>
                <a:cs typeface="Times New Roman" panose="02020603050405020304" pitchFamily="18" charset="0"/>
              </a:rPr>
              <a:t>                 Guiding tooth to oral enviroment</a:t>
            </a:r>
            <a:r>
              <a:rPr lang="en-US" altLang="en-US">
                <a:cs typeface="Times New Roman" panose="02020603050405020304" pitchFamily="18" charset="0"/>
              </a:rPr>
              <a:t> </a:t>
            </a:r>
          </a:p>
          <a:p>
            <a:pPr>
              <a:lnSpc>
                <a:spcPct val="90000"/>
              </a:lnSpc>
            </a:pPr>
            <a:endParaRPr lang="en-US" altLang="en-US">
              <a:cs typeface="Times New Roman" panose="02020603050405020304" pitchFamily="18" charset="0"/>
            </a:endParaRPr>
          </a:p>
          <a:p>
            <a:pPr>
              <a:lnSpc>
                <a:spcPct val="90000"/>
              </a:lnSpc>
            </a:pPr>
            <a:r>
              <a:rPr lang="en-US" altLang="en-US">
                <a:cs typeface="Times New Roman" panose="02020603050405020304" pitchFamily="18" charset="0"/>
              </a:rPr>
              <a:t>          I) </a:t>
            </a:r>
            <a:r>
              <a:rPr lang="en-US" altLang="en-US" b="1">
                <a:cs typeface="Times New Roman" panose="02020603050405020304" pitchFamily="18" charset="0"/>
              </a:rPr>
              <a:t>Active palatal arch</a:t>
            </a:r>
            <a:r>
              <a:rPr lang="en-US" altLang="en-US">
                <a:cs typeface="Times New Roman" panose="02020603050405020304" pitchFamily="18" charset="0"/>
              </a:rPr>
              <a:t> (Becker1978)</a:t>
            </a:r>
          </a:p>
          <a:p>
            <a:pPr>
              <a:lnSpc>
                <a:spcPct val="115000"/>
              </a:lnSpc>
            </a:pPr>
            <a:endParaRPr lang="en-US" altLang="en-US">
              <a:cs typeface="Times New Roman" panose="02020603050405020304" pitchFamily="18" charset="0"/>
            </a:endParaRPr>
          </a:p>
          <a:p>
            <a:pPr>
              <a:lnSpc>
                <a:spcPct val="115000"/>
              </a:lnSpc>
            </a:pPr>
            <a:endParaRPr lang="en-US" altLang="en-US">
              <a:cs typeface="Times New Roman" panose="02020603050405020304" pitchFamily="18" charset="0"/>
            </a:endParaRPr>
          </a:p>
          <a:p>
            <a:pPr>
              <a:lnSpc>
                <a:spcPct val="115000"/>
              </a:lnSpc>
            </a:pPr>
            <a:endParaRPr lang="en-US" altLang="en-US">
              <a:cs typeface="Times New Roman" panose="02020603050405020304" pitchFamily="18" charset="0"/>
            </a:endParaRPr>
          </a:p>
          <a:p>
            <a:pPr>
              <a:lnSpc>
                <a:spcPct val="115000"/>
              </a:lnSpc>
            </a:pPr>
            <a:endParaRPr lang="en-US" altLang="en-US">
              <a:cs typeface="Times New Roman" panose="02020603050405020304" pitchFamily="18" charset="0"/>
            </a:endParaRP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a:t>
            </a:r>
          </a:p>
          <a:p>
            <a:pPr>
              <a:lnSpc>
                <a:spcPct val="115000"/>
              </a:lnSpc>
            </a:pPr>
            <a:r>
              <a:rPr lang="en-US" altLang="en-US">
                <a:cs typeface="Times New Roman" panose="02020603050405020304" pitchFamily="18" charset="0"/>
              </a:rPr>
              <a:t>                   It consist of fine 0.020 inch removable palatal arch wire carrying an omega loop on each side. End of the wire is doubled  for Frictionless fit in lingual sheath.It is activated by elevating downward activated palatal arch wire and hooking the pigtail ligature around it </a:t>
            </a:r>
          </a:p>
          <a:p>
            <a:pPr>
              <a:lnSpc>
                <a:spcPct val="115000"/>
              </a:lnSpc>
            </a:pPr>
            <a:endParaRPr lang="en-US" altLang="en-US">
              <a:cs typeface="Times New Roman" panose="02020603050405020304" pitchFamily="18" charset="0"/>
            </a:endParaRPr>
          </a:p>
        </p:txBody>
      </p:sp>
      <p:pic>
        <p:nvPicPr>
          <p:cNvPr id="74757" name="Picture 5">
            <a:extLst>
              <a:ext uri="{FF2B5EF4-FFF2-40B4-BE49-F238E27FC236}">
                <a16:creationId xmlns:a16="http://schemas.microsoft.com/office/drawing/2014/main" id="{A6599B57-C01B-662A-C83E-2B22BDDC8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82763"/>
            <a:ext cx="3617913" cy="2330450"/>
          </a:xfrm>
          <a:prstGeom prst="rect">
            <a:avLst/>
          </a:prstGeom>
          <a:noFill/>
          <a:extLst>
            <a:ext uri="{909E8E84-426E-40DD-AFC4-6F175D3DCCD1}">
              <a14:hiddenFill xmlns:a14="http://schemas.microsoft.com/office/drawing/2010/main">
                <a:solidFill>
                  <a:srgbClr val="FFFFFF"/>
                </a:solidFill>
              </a14:hiddenFill>
            </a:ext>
          </a:extLst>
        </p:spPr>
      </p:pic>
      <p:pic>
        <p:nvPicPr>
          <p:cNvPr id="74758" name="Picture 6">
            <a:extLst>
              <a:ext uri="{FF2B5EF4-FFF2-40B4-BE49-F238E27FC236}">
                <a16:creationId xmlns:a16="http://schemas.microsoft.com/office/drawing/2014/main" id="{776E794E-395A-45C3-BBCC-EEB892F18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765300"/>
            <a:ext cx="3657600" cy="2355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781DA6-D207-26F1-32E5-8784CBF12B66}"/>
              </a:ext>
            </a:extLst>
          </p:cNvPr>
          <p:cNvSpPr>
            <a:spLocks noGrp="1"/>
          </p:cNvSpPr>
          <p:nvPr>
            <p:ph type="sldNum" sz="quarter" idx="10"/>
          </p:nvPr>
        </p:nvSpPr>
        <p:spPr/>
        <p:txBody>
          <a:bodyPr/>
          <a:lstStyle/>
          <a:p>
            <a:fld id="{A2660972-B3D1-4C4B-AF18-BEBCBB458539}" type="slidenum">
              <a:rPr lang="en-US" altLang="en-US"/>
              <a:pPr/>
              <a:t>39</a:t>
            </a:fld>
            <a:endParaRPr lang="en-US" altLang="en-US"/>
          </a:p>
        </p:txBody>
      </p:sp>
      <p:sp>
        <p:nvSpPr>
          <p:cNvPr id="51204" name="Text Box 4">
            <a:extLst>
              <a:ext uri="{FF2B5EF4-FFF2-40B4-BE49-F238E27FC236}">
                <a16:creationId xmlns:a16="http://schemas.microsoft.com/office/drawing/2014/main" id="{0954216A-BA20-8678-2F8E-3FCCB1BA0E9D}"/>
              </a:ext>
            </a:extLst>
          </p:cNvPr>
          <p:cNvSpPr txBox="1">
            <a:spLocks noChangeArrowheads="1"/>
          </p:cNvSpPr>
          <p:nvPr/>
        </p:nvSpPr>
        <p:spPr bwMode="auto">
          <a:xfrm>
            <a:off x="228600" y="533400"/>
            <a:ext cx="8686800" cy="637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cs typeface="Times New Roman" panose="02020603050405020304" pitchFamily="18" charset="0"/>
              </a:rPr>
              <a:t>     2)  </a:t>
            </a:r>
            <a:r>
              <a:rPr lang="en-US" altLang="en-US" b="1">
                <a:cs typeface="Times New Roman" panose="02020603050405020304" pitchFamily="18" charset="0"/>
              </a:rPr>
              <a:t>Ballista Spring</a:t>
            </a:r>
            <a:r>
              <a:rPr lang="en-US" altLang="en-US">
                <a:cs typeface="Times New Roman" panose="02020603050405020304" pitchFamily="18" charset="0"/>
              </a:rPr>
              <a:t> (Jacoby 1979) </a:t>
            </a: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It is made of rectangular wires. It proceeds forward untill it is opposite to canine space and  bent  vertically downwards and terminate into a small loop.With slight finger pressure ,spring is  tied to pigtail ligature. By this it provide an extrusive force for the canine to erupt.If the impacted tooth is resistant to movement or if the distance for the tooth to move is more  it will leads to lingual molar root torque leads to loss of anchorage.To overcome this feature TPA is used.</a:t>
            </a:r>
            <a:r>
              <a:rPr lang="en-US" altLang="en-US"/>
              <a:t> </a:t>
            </a:r>
            <a:r>
              <a:rPr lang="en-US" altLang="en-US">
                <a:cs typeface="Times New Roman" panose="02020603050405020304" pitchFamily="18" charset="0"/>
              </a:rPr>
              <a:t>     </a:t>
            </a:r>
            <a:endParaRPr lang="en-US" altLang="en-US"/>
          </a:p>
        </p:txBody>
      </p:sp>
      <p:pic>
        <p:nvPicPr>
          <p:cNvPr id="51208" name="Picture 8">
            <a:extLst>
              <a:ext uri="{FF2B5EF4-FFF2-40B4-BE49-F238E27FC236}">
                <a16:creationId xmlns:a16="http://schemas.microsoft.com/office/drawing/2014/main" id="{0A6AA2EF-E2C0-C09E-6517-2DA0B201C2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00"/>
            <a:ext cx="3989388" cy="2293938"/>
          </a:xfrm>
          <a:prstGeom prst="rect">
            <a:avLst/>
          </a:prstGeom>
          <a:noFill/>
          <a:extLst>
            <a:ext uri="{909E8E84-426E-40DD-AFC4-6F175D3DCCD1}">
              <a14:hiddenFill xmlns:a14="http://schemas.microsoft.com/office/drawing/2010/main">
                <a:solidFill>
                  <a:srgbClr val="FFFFFF"/>
                </a:solidFill>
              </a14:hiddenFill>
            </a:ext>
          </a:extLst>
        </p:spPr>
      </p:pic>
      <p:pic>
        <p:nvPicPr>
          <p:cNvPr id="51209" name="Picture 9">
            <a:extLst>
              <a:ext uri="{FF2B5EF4-FFF2-40B4-BE49-F238E27FC236}">
                <a16:creationId xmlns:a16="http://schemas.microsoft.com/office/drawing/2014/main" id="{1E02F0C0-1BE8-F843-7CD7-E45C28B30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143000"/>
            <a:ext cx="3962400"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9303E-0D5F-A94E-4E5D-DF18966A25AC}"/>
              </a:ext>
            </a:extLst>
          </p:cNvPr>
          <p:cNvSpPr>
            <a:spLocks noGrp="1"/>
          </p:cNvSpPr>
          <p:nvPr>
            <p:ph type="sldNum" sz="quarter" idx="10"/>
          </p:nvPr>
        </p:nvSpPr>
        <p:spPr/>
        <p:txBody>
          <a:bodyPr/>
          <a:lstStyle/>
          <a:p>
            <a:fld id="{2A2297C6-C6C9-45EC-B5FA-D9971502069F}" type="slidenum">
              <a:rPr lang="en-US" altLang="en-US"/>
              <a:pPr/>
              <a:t>40</a:t>
            </a:fld>
            <a:endParaRPr lang="en-US" altLang="en-US"/>
          </a:p>
        </p:txBody>
      </p:sp>
      <p:sp>
        <p:nvSpPr>
          <p:cNvPr id="52226" name="Text Box 2">
            <a:extLst>
              <a:ext uri="{FF2B5EF4-FFF2-40B4-BE49-F238E27FC236}">
                <a16:creationId xmlns:a16="http://schemas.microsoft.com/office/drawing/2014/main" id="{DEE7D4C3-3DB8-A660-AE35-9FC846703C6C}"/>
              </a:ext>
            </a:extLst>
          </p:cNvPr>
          <p:cNvSpPr txBox="1">
            <a:spLocks noChangeArrowheads="1"/>
          </p:cNvSpPr>
          <p:nvPr/>
        </p:nvSpPr>
        <p:spPr bwMode="auto">
          <a:xfrm>
            <a:off x="228600" y="609600"/>
            <a:ext cx="8610600" cy="578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n-US">
                <a:cs typeface="Times New Roman" panose="02020603050405020304" pitchFamily="18" charset="0"/>
              </a:rPr>
              <a:t>3) </a:t>
            </a:r>
            <a:r>
              <a:rPr lang="en-US" altLang="en-US" b="1">
                <a:cs typeface="Times New Roman" panose="02020603050405020304" pitchFamily="18" charset="0"/>
              </a:rPr>
              <a:t>Light Auxiliary Labial Arch</a:t>
            </a:r>
            <a:r>
              <a:rPr lang="en-US" altLang="en-US">
                <a:cs typeface="Times New Roman" panose="02020603050405020304" pitchFamily="18" charset="0"/>
              </a:rPr>
              <a:t>  (Kornhauser1996)</a:t>
            </a:r>
          </a:p>
          <a:p>
            <a:pPr algn="just"/>
            <a:endParaRPr lang="en-US" altLang="en-US">
              <a:cs typeface="Times New Roman" panose="02020603050405020304" pitchFamily="18" charset="0"/>
            </a:endParaRPr>
          </a:p>
          <a:p>
            <a:pPr algn="just"/>
            <a:endParaRPr lang="en-US" altLang="en-US">
              <a:cs typeface="Times New Roman" panose="02020603050405020304" pitchFamily="18" charset="0"/>
            </a:endParaRPr>
          </a:p>
          <a:p>
            <a:pPr algn="just"/>
            <a:endParaRPr lang="en-US" altLang="en-US">
              <a:cs typeface="Times New Roman" panose="02020603050405020304" pitchFamily="18" charset="0"/>
            </a:endParaRPr>
          </a:p>
          <a:p>
            <a:pPr algn="just"/>
            <a:endParaRPr lang="en-US" altLang="en-US">
              <a:cs typeface="Times New Roman" panose="02020603050405020304" pitchFamily="18" charset="0"/>
            </a:endParaRPr>
          </a:p>
          <a:p>
            <a:pPr algn="just"/>
            <a:endParaRPr lang="en-US" altLang="en-US">
              <a:cs typeface="Times New Roman" panose="02020603050405020304" pitchFamily="18" charset="0"/>
            </a:endParaRPr>
          </a:p>
          <a:p>
            <a:pPr>
              <a:lnSpc>
                <a:spcPct val="120000"/>
              </a:lnSpc>
            </a:pPr>
            <a:endParaRPr lang="en-US" altLang="en-US">
              <a:cs typeface="Times New Roman" panose="02020603050405020304" pitchFamily="18" charset="0"/>
            </a:endParaRPr>
          </a:p>
          <a:p>
            <a:pPr>
              <a:lnSpc>
                <a:spcPct val="120000"/>
              </a:lnSpc>
            </a:pPr>
            <a:endParaRPr lang="en-US" altLang="en-US">
              <a:cs typeface="Times New Roman" panose="02020603050405020304" pitchFamily="18" charset="0"/>
            </a:endParaRPr>
          </a:p>
          <a:p>
            <a:pPr>
              <a:lnSpc>
                <a:spcPct val="120000"/>
              </a:lnSpc>
            </a:pPr>
            <a:endParaRPr lang="en-US" altLang="en-US">
              <a:cs typeface="Times New Roman" panose="02020603050405020304" pitchFamily="18" charset="0"/>
            </a:endParaRPr>
          </a:p>
          <a:p>
            <a:pPr>
              <a:lnSpc>
                <a:spcPct val="120000"/>
              </a:lnSpc>
            </a:pPr>
            <a:r>
              <a:rPr lang="en-US" altLang="en-US">
                <a:cs typeface="Times New Roman" panose="02020603050405020304" pitchFamily="18" charset="0"/>
              </a:rPr>
              <a:t>                    It is made up of 0.014 inch round SS wire with vertical loops in the area of impacted canine on both sides.This loop has a small helix.This wire is tied with the basal arch wire in piggyback fashion.If basal arch wire is not used it will leads to extrusion of adjacent tooth and cause alteration of occlusal plane</a:t>
            </a:r>
            <a:r>
              <a:rPr lang="en-US" altLang="en-US"/>
              <a:t> .</a:t>
            </a:r>
            <a:r>
              <a:rPr lang="en-US" altLang="en-US">
                <a:cs typeface="Times New Roman" panose="02020603050405020304" pitchFamily="18" charset="0"/>
              </a:rPr>
              <a:t> </a:t>
            </a:r>
          </a:p>
        </p:txBody>
      </p:sp>
      <p:pic>
        <p:nvPicPr>
          <p:cNvPr id="52227" name="Picture 3">
            <a:extLst>
              <a:ext uri="{FF2B5EF4-FFF2-40B4-BE49-F238E27FC236}">
                <a16:creationId xmlns:a16="http://schemas.microsoft.com/office/drawing/2014/main" id="{99FBB818-F89C-1ECE-5804-6DBEEE42C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1600"/>
            <a:ext cx="3836988" cy="2509838"/>
          </a:xfrm>
          <a:prstGeom prst="rect">
            <a:avLst/>
          </a:prstGeom>
          <a:noFill/>
          <a:extLst>
            <a:ext uri="{909E8E84-426E-40DD-AFC4-6F175D3DCCD1}">
              <a14:hiddenFill xmlns:a14="http://schemas.microsoft.com/office/drawing/2010/main">
                <a:solidFill>
                  <a:srgbClr val="FFFFFF"/>
                </a:solidFill>
              </a14:hiddenFill>
            </a:ext>
          </a:extLst>
        </p:spPr>
      </p:pic>
      <p:pic>
        <p:nvPicPr>
          <p:cNvPr id="52228" name="Picture 4">
            <a:extLst>
              <a:ext uri="{FF2B5EF4-FFF2-40B4-BE49-F238E27FC236}">
                <a16:creationId xmlns:a16="http://schemas.microsoft.com/office/drawing/2014/main" id="{D423631F-C489-DB78-9884-25E45E1E1F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354138"/>
            <a:ext cx="3810000" cy="24558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E51902-D686-5F18-0E89-747BCBE960D0}"/>
              </a:ext>
            </a:extLst>
          </p:cNvPr>
          <p:cNvSpPr>
            <a:spLocks noGrp="1"/>
          </p:cNvSpPr>
          <p:nvPr>
            <p:ph type="sldNum" sz="quarter" idx="10"/>
          </p:nvPr>
        </p:nvSpPr>
        <p:spPr/>
        <p:txBody>
          <a:bodyPr/>
          <a:lstStyle/>
          <a:p>
            <a:fld id="{2FF5CE3E-28A2-48AF-A00B-68A21ED90226}" type="slidenum">
              <a:rPr lang="en-US" altLang="en-US"/>
              <a:pPr/>
              <a:t>41</a:t>
            </a:fld>
            <a:endParaRPr lang="en-US" altLang="en-US"/>
          </a:p>
        </p:txBody>
      </p:sp>
      <p:sp>
        <p:nvSpPr>
          <p:cNvPr id="75778" name="Rectangle 2">
            <a:extLst>
              <a:ext uri="{FF2B5EF4-FFF2-40B4-BE49-F238E27FC236}">
                <a16:creationId xmlns:a16="http://schemas.microsoft.com/office/drawing/2014/main" id="{2F2F9904-EE04-02EF-BA75-C331B0341814}"/>
              </a:ext>
            </a:extLst>
          </p:cNvPr>
          <p:cNvSpPr>
            <a:spLocks noChangeArrowheads="1"/>
          </p:cNvSpPr>
          <p:nvPr/>
        </p:nvSpPr>
        <p:spPr bwMode="auto">
          <a:xfrm>
            <a:off x="304800" y="609600"/>
            <a:ext cx="8610600" cy="588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4) </a:t>
            </a:r>
            <a:r>
              <a:rPr lang="en-US" altLang="en-US" b="1">
                <a:cs typeface="Times New Roman" panose="02020603050405020304" pitchFamily="18" charset="0"/>
              </a:rPr>
              <a:t>Mandibular removable appliance</a:t>
            </a:r>
            <a:r>
              <a:rPr lang="en-US" altLang="en-US">
                <a:cs typeface="Times New Roman" panose="02020603050405020304" pitchFamily="18" charset="0"/>
              </a:rPr>
              <a:t>  (Orton1996)</a:t>
            </a:r>
          </a:p>
          <a:p>
            <a:pPr>
              <a:lnSpc>
                <a:spcPct val="115000"/>
              </a:lnSpc>
            </a:pPr>
            <a:r>
              <a:rPr lang="en-US" altLang="en-US">
                <a:cs typeface="Times New Roman" panose="02020603050405020304" pitchFamily="18" charset="0"/>
              </a:rPr>
              <a:t>                  It consist of clasps  through which elastic is applied from   </a:t>
            </a:r>
          </a:p>
          <a:p>
            <a:pPr>
              <a:lnSpc>
                <a:spcPct val="115000"/>
              </a:lnSpc>
            </a:pPr>
            <a:r>
              <a:rPr lang="en-US" altLang="en-US">
                <a:cs typeface="Times New Roman" panose="02020603050405020304" pitchFamily="18" charset="0"/>
              </a:rPr>
              <a:t>   clasp to the pigtail ligature wire. This provide the necessary extrusive force for the eruption of canine</a:t>
            </a:r>
          </a:p>
          <a:p>
            <a:pPr>
              <a:lnSpc>
                <a:spcPct val="115000"/>
              </a:lnSpc>
            </a:pPr>
            <a:r>
              <a:rPr lang="en-US" altLang="en-US">
                <a:cs typeface="Times New Roman" panose="02020603050405020304" pitchFamily="18" charset="0"/>
              </a:rPr>
              <a:t>                  For all the aforementioned methods the position of the attachment is immaterial and bonding is done on the most convenient surface available because  no adverse rotation of  tooth will occur while it is moving vertically downwards.</a:t>
            </a:r>
            <a:r>
              <a:rPr lang="en-US" altLang="en-US"/>
              <a:t> </a:t>
            </a:r>
          </a:p>
          <a:p>
            <a:pPr>
              <a:lnSpc>
                <a:spcPct val="115000"/>
              </a:lnSpc>
            </a:pPr>
            <a:endParaRPr lang="en-US" altLang="en-US" sz="2800" b="1">
              <a:cs typeface="Times New Roman" panose="02020603050405020304" pitchFamily="18" charset="0"/>
            </a:endParaRPr>
          </a:p>
          <a:p>
            <a:pPr>
              <a:lnSpc>
                <a:spcPct val="115000"/>
              </a:lnSpc>
            </a:pPr>
            <a:r>
              <a:rPr lang="en-US" altLang="en-US" sz="2800" b="1">
                <a:cs typeface="Times New Roman" panose="02020603050405020304" pitchFamily="18" charset="0"/>
              </a:rPr>
              <a:t>                 </a:t>
            </a:r>
            <a:r>
              <a:rPr lang="en-US" altLang="en-US" sz="2800" b="1">
                <a:solidFill>
                  <a:schemeClr val="tx2"/>
                </a:solidFill>
                <a:cs typeface="Times New Roman" panose="02020603050405020304" pitchFamily="18" charset="0"/>
              </a:rPr>
              <a:t>Guiding tooth to line of arch</a:t>
            </a:r>
            <a:r>
              <a:rPr lang="en-US" altLang="en-US" u="sng">
                <a:cs typeface="Times New Roman" panose="02020603050405020304" pitchFamily="18" charset="0"/>
              </a:rPr>
              <a:t> </a:t>
            </a:r>
          </a:p>
          <a:p>
            <a:pPr>
              <a:lnSpc>
                <a:spcPct val="115000"/>
              </a:lnSpc>
              <a:spcBef>
                <a:spcPct val="50000"/>
              </a:spcBef>
            </a:pPr>
            <a:r>
              <a:rPr lang="en-US" altLang="en-US">
                <a:cs typeface="Times New Roman" panose="02020603050405020304" pitchFamily="18" charset="0"/>
              </a:rPr>
              <a:t>                Once the tooth is moved to the oral enviroment,bonding attachment is placed on the midbuccal aspect to prevent iatrogenic  rotation of canine and guided to the line of arch.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1826EC-85F1-DD57-B603-3788724C13C6}"/>
              </a:ext>
            </a:extLst>
          </p:cNvPr>
          <p:cNvSpPr>
            <a:spLocks noGrp="1"/>
          </p:cNvSpPr>
          <p:nvPr>
            <p:ph type="sldNum" sz="quarter" idx="10"/>
          </p:nvPr>
        </p:nvSpPr>
        <p:spPr/>
        <p:txBody>
          <a:bodyPr/>
          <a:lstStyle/>
          <a:p>
            <a:fld id="{31C61254-B150-4A12-822B-1D6793E0E501}" type="slidenum">
              <a:rPr lang="en-US" altLang="en-US"/>
              <a:pPr/>
              <a:t>42</a:t>
            </a:fld>
            <a:endParaRPr lang="en-US" altLang="en-US"/>
          </a:p>
        </p:txBody>
      </p:sp>
      <p:sp>
        <p:nvSpPr>
          <p:cNvPr id="53250" name="Text Box 2">
            <a:extLst>
              <a:ext uri="{FF2B5EF4-FFF2-40B4-BE49-F238E27FC236}">
                <a16:creationId xmlns:a16="http://schemas.microsoft.com/office/drawing/2014/main" id="{C4318C4F-EB8F-DF68-0139-AD021E07A250}"/>
              </a:ext>
            </a:extLst>
          </p:cNvPr>
          <p:cNvSpPr txBox="1">
            <a:spLocks noChangeArrowheads="1"/>
          </p:cNvSpPr>
          <p:nvPr/>
        </p:nvSpPr>
        <p:spPr bwMode="auto">
          <a:xfrm>
            <a:off x="228600" y="609600"/>
            <a:ext cx="8763000" cy="598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               a)  If the root apex of canine  is close to the  line of arch and crown related to the roots of incisors,pure buccal tipping will bring the crown to desirable position and inclination.</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b)  If the root apex is distant to the line of arch and crown not related to the roots of the incisors,usually it will be impacted deep and  may even crosses the mid palatal suture.These tooth can be directly guided to occlusion through labial arch wire since there is no inteference of roots of incisors.</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c)  If there is an horizontal impaction,downward tipping should be cautiously applied.Force application should be like the fulcrum of the canine to be at the root end ,so that root apex don’t alter following the canine tipping movement. </a:t>
            </a:r>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177400-486C-7EF4-6F63-0A6FA51E03F3}"/>
              </a:ext>
            </a:extLst>
          </p:cNvPr>
          <p:cNvSpPr>
            <a:spLocks noGrp="1"/>
          </p:cNvSpPr>
          <p:nvPr>
            <p:ph type="sldNum" sz="quarter" idx="10"/>
          </p:nvPr>
        </p:nvSpPr>
        <p:spPr/>
        <p:txBody>
          <a:bodyPr/>
          <a:lstStyle/>
          <a:p>
            <a:fld id="{543B4E3B-FF54-4071-8D5F-C99B0FBDF6B4}" type="slidenum">
              <a:rPr lang="en-US" altLang="en-US"/>
              <a:pPr/>
              <a:t>43</a:t>
            </a:fld>
            <a:endParaRPr lang="en-US" altLang="en-US"/>
          </a:p>
        </p:txBody>
      </p:sp>
      <p:sp>
        <p:nvSpPr>
          <p:cNvPr id="46082" name="Text Box 2">
            <a:extLst>
              <a:ext uri="{FF2B5EF4-FFF2-40B4-BE49-F238E27FC236}">
                <a16:creationId xmlns:a16="http://schemas.microsoft.com/office/drawing/2014/main" id="{61F28601-C896-71BD-E08B-BC84CCAC9488}"/>
              </a:ext>
            </a:extLst>
          </p:cNvPr>
          <p:cNvSpPr txBox="1">
            <a:spLocks noChangeArrowheads="1"/>
          </p:cNvSpPr>
          <p:nvPr/>
        </p:nvSpPr>
        <p:spPr bwMode="auto">
          <a:xfrm>
            <a:off x="304800" y="685800"/>
            <a:ext cx="861060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cs typeface="Times New Roman" panose="02020603050405020304" pitchFamily="18" charset="0"/>
              </a:rPr>
              <a:t>                        Unfortunately ,fulcrum is usually located short away from  the apical  portion of the root, leads to concomitant  palatal displacement of root apex of canine. This requires buccal root torquing after alignment of canine in the arch.</a:t>
            </a:r>
          </a:p>
          <a:p>
            <a:endParaRPr lang="en-US" altLang="en-US">
              <a:cs typeface="Times New Roman" panose="02020603050405020304" pitchFamily="18" charset="0"/>
            </a:endParaRPr>
          </a:p>
          <a:p>
            <a:r>
              <a:rPr lang="en-US" altLang="en-US">
                <a:cs typeface="Times New Roman" panose="02020603050405020304" pitchFamily="18" charset="0"/>
              </a:rPr>
              <a:t>                d) If  the  root  apex  mesial to lateral incisor or  distal  to premolar , tooth is considered as TRANSPOSED.</a:t>
            </a:r>
          </a:p>
          <a:p>
            <a:endParaRPr lang="en-US" altLang="en-US">
              <a:cs typeface="Times New Roman" panose="02020603050405020304" pitchFamily="18" charset="0"/>
            </a:endParaRPr>
          </a:p>
          <a:p>
            <a:r>
              <a:rPr lang="en-US" altLang="en-US">
                <a:cs typeface="Times New Roman" panose="02020603050405020304" pitchFamily="18" charset="0"/>
              </a:rPr>
              <a:t>           I) </a:t>
            </a:r>
            <a:r>
              <a:rPr lang="en-US" altLang="en-US" sz="2000" b="1">
                <a:cs typeface="Times New Roman" panose="02020603050405020304" pitchFamily="18" charset="0"/>
              </a:rPr>
              <a:t>Incomplete transposition</a:t>
            </a:r>
            <a:r>
              <a:rPr lang="en-US" altLang="en-US">
                <a:cs typeface="Times New Roman" panose="02020603050405020304" pitchFamily="18" charset="0"/>
              </a:rPr>
              <a:t>: Roots will be in line of arch in its position and crown tipped due to path of eruption.(uprighting of tooth will align the tooth in arch).</a:t>
            </a:r>
            <a:r>
              <a:rPr lang="en-US" altLang="en-US"/>
              <a:t> </a:t>
            </a:r>
          </a:p>
          <a:p>
            <a:endParaRPr lang="en-US" altLang="en-US"/>
          </a:p>
          <a:p>
            <a:r>
              <a:rPr lang="en-US" altLang="en-US"/>
              <a:t>           II) </a:t>
            </a:r>
            <a:r>
              <a:rPr lang="en-US" altLang="en-US" sz="2000" b="1">
                <a:cs typeface="Times New Roman" panose="02020603050405020304" pitchFamily="18" charset="0"/>
              </a:rPr>
              <a:t>Complete transposition</a:t>
            </a:r>
            <a:r>
              <a:rPr lang="en-US" altLang="en-US">
                <a:cs typeface="Times New Roman" panose="02020603050405020304" pitchFamily="18" charset="0"/>
              </a:rPr>
              <a:t>: Both crown and root together will be completely interchanged.In these sutiation its better to align tooth to their respective position ,i.e  canine between premolars or mesial to lateral incisors depends on type of transposition..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BFCA86-0984-94E2-9135-67ADF9592FF4}"/>
              </a:ext>
            </a:extLst>
          </p:cNvPr>
          <p:cNvSpPr>
            <a:spLocks noGrp="1"/>
          </p:cNvSpPr>
          <p:nvPr>
            <p:ph type="sldNum" sz="quarter" idx="10"/>
          </p:nvPr>
        </p:nvSpPr>
        <p:spPr/>
        <p:txBody>
          <a:bodyPr/>
          <a:lstStyle/>
          <a:p>
            <a:fld id="{88835134-0E7A-41A4-8A50-9E6FFFEE613A}" type="slidenum">
              <a:rPr lang="en-US" altLang="en-US"/>
              <a:pPr/>
              <a:t>44</a:t>
            </a:fld>
            <a:endParaRPr lang="en-US" altLang="en-US"/>
          </a:p>
        </p:txBody>
      </p:sp>
      <p:sp>
        <p:nvSpPr>
          <p:cNvPr id="54274" name="Text Box 2">
            <a:extLst>
              <a:ext uri="{FF2B5EF4-FFF2-40B4-BE49-F238E27FC236}">
                <a16:creationId xmlns:a16="http://schemas.microsoft.com/office/drawing/2014/main" id="{BF51B986-A385-7656-6B13-983FDC386AAA}"/>
              </a:ext>
            </a:extLst>
          </p:cNvPr>
          <p:cNvSpPr txBox="1">
            <a:spLocks noChangeArrowheads="1"/>
          </p:cNvSpPr>
          <p:nvPr/>
        </p:nvSpPr>
        <p:spPr bwMode="auto">
          <a:xfrm>
            <a:off x="304800" y="609600"/>
            <a:ext cx="8686800" cy="598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pPr>
            <a:r>
              <a:rPr lang="en-US" altLang="en-US">
                <a:cs typeface="Times New Roman" panose="02020603050405020304" pitchFamily="18" charset="0"/>
              </a:rPr>
              <a:t>If we tried to align this tooth  to their respective position,following will occur,</a:t>
            </a:r>
          </a:p>
          <a:p>
            <a:pPr>
              <a:lnSpc>
                <a:spcPct val="115000"/>
              </a:lnSpc>
            </a:pPr>
            <a:r>
              <a:rPr lang="en-US" altLang="en-US">
                <a:cs typeface="Times New Roman" panose="02020603050405020304" pitchFamily="18" charset="0"/>
              </a:rPr>
              <a:t>        I)  If canine is palatal to line of arch,secondary effect of root contact will rotate the root apex both mesially and palatally across the palate in a wide sweeping motion.the tooth will be laid down beneath the periosteum with huge dehiscence.</a:t>
            </a:r>
          </a:p>
          <a:p>
            <a:pPr>
              <a:lnSpc>
                <a:spcPct val="115000"/>
              </a:lnSpc>
            </a:pPr>
            <a:r>
              <a:rPr lang="en-US" altLang="en-US">
                <a:cs typeface="Times New Roman" panose="02020603050405020304" pitchFamily="18" charset="0"/>
              </a:rPr>
              <a:t>       II)  If canine is buccal to the line of arch ,secondary effect of root contact will cause further buccal displacement of root with gross dehiscence of buccal periodontium. </a:t>
            </a:r>
          </a:p>
          <a:p>
            <a:pPr>
              <a:lnSpc>
                <a:spcPct val="115000"/>
              </a:lnSpc>
            </a:pPr>
            <a:endParaRPr lang="en-US" altLang="en-US">
              <a:cs typeface="Times New Roman" panose="02020603050405020304" pitchFamily="18" charset="0"/>
            </a:endParaRPr>
          </a:p>
          <a:p>
            <a:pPr>
              <a:lnSpc>
                <a:spcPct val="115000"/>
              </a:lnSpc>
            </a:pPr>
            <a:r>
              <a:rPr lang="en-US" altLang="en-US">
                <a:cs typeface="Times New Roman" panose="02020603050405020304" pitchFamily="18" charset="0"/>
              </a:rPr>
              <a:t>        e)  If canine is erupting in line of arch and in place of lateral incisors and resorbing the roots,canine should be guided in distal direction without extrusion in horizontal plane in a direct line towards the maxillary molars.</a:t>
            </a:r>
            <a:r>
              <a:rPr lang="en-US" altLang="en-US"/>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7DC7FF17-09C4-D2EA-C6A3-EEF8C23AFDF7}"/>
              </a:ext>
            </a:extLst>
          </p:cNvPr>
          <p:cNvSpPr>
            <a:spLocks noGrp="1" noChangeArrowheads="1"/>
          </p:cNvSpPr>
          <p:nvPr>
            <p:ph type="sldNum" sz="quarter" idx="4"/>
          </p:nvPr>
        </p:nvSpPr>
        <p:spPr/>
        <p:txBody>
          <a:bodyPr/>
          <a:lstStyle/>
          <a:p>
            <a:fld id="{5FE9C82D-1F8E-4CD0-BD0D-D90C3D542C33}" type="slidenum">
              <a:rPr lang="en-US" altLang="en-US"/>
              <a:pPr/>
              <a:t>45</a:t>
            </a:fld>
            <a:endParaRPr lang="en-US" altLang="en-US"/>
          </a:p>
        </p:txBody>
      </p:sp>
      <p:sp>
        <p:nvSpPr>
          <p:cNvPr id="55299" name="Rectangle 3">
            <a:extLst>
              <a:ext uri="{FF2B5EF4-FFF2-40B4-BE49-F238E27FC236}">
                <a16:creationId xmlns:a16="http://schemas.microsoft.com/office/drawing/2014/main" id="{FA7545B8-A05F-4D86-0406-C7E34D8ED116}"/>
              </a:ext>
            </a:extLst>
          </p:cNvPr>
          <p:cNvSpPr>
            <a:spLocks noGrp="1" noChangeArrowheads="1"/>
          </p:cNvSpPr>
          <p:nvPr>
            <p:ph type="subTitle" idx="1"/>
          </p:nvPr>
        </p:nvSpPr>
        <p:spPr>
          <a:xfrm>
            <a:off x="228600" y="609600"/>
            <a:ext cx="8839200" cy="6019800"/>
          </a:xfrm>
        </p:spPr>
        <p:txBody>
          <a:bodyPr/>
          <a:lstStyle/>
          <a:p>
            <a:pPr marL="457200" indent="-457200">
              <a:lnSpc>
                <a:spcPct val="115000"/>
              </a:lnSpc>
            </a:pPr>
            <a:r>
              <a:rPr lang="en-US" altLang="en-US">
                <a:latin typeface="Times New Roman" panose="02020603050405020304" pitchFamily="18" charset="0"/>
                <a:cs typeface="Times New Roman" panose="02020603050405020304" pitchFamily="18" charset="0"/>
              </a:rPr>
              <a:t>               Once canine is moved away from the lateral incisor root, the resorption  process stops completely. </a:t>
            </a:r>
          </a:p>
          <a:p>
            <a:pPr marL="457200" indent="-457200">
              <a:lnSpc>
                <a:spcPct val="115000"/>
              </a:lnSpc>
            </a:pPr>
            <a:r>
              <a:rPr lang="en-US" altLang="en-US">
                <a:latin typeface="Times New Roman" panose="02020603050405020304" pitchFamily="18" charset="0"/>
                <a:cs typeface="Times New Roman" panose="02020603050405020304" pitchFamily="18" charset="0"/>
              </a:rPr>
              <a:t>                If roots of lateral incisor is resorbed more than 2/3 rdit is more reasonable to  remove incisor and to draw the canine down in to the place. </a:t>
            </a:r>
          </a:p>
          <a:p>
            <a:pPr marL="457200" indent="-457200"/>
            <a:r>
              <a:rPr lang="en-US" altLang="en-US" b="1">
                <a:latin typeface="Times New Roman" panose="02020603050405020304" pitchFamily="18" charset="0"/>
                <a:cs typeface="Times New Roman" panose="02020603050405020304" pitchFamily="18" charset="0"/>
              </a:rPr>
              <a:t>                   </a:t>
            </a:r>
            <a:r>
              <a:rPr lang="en-US" altLang="en-US" sz="3200" b="1">
                <a:solidFill>
                  <a:schemeClr val="tx2"/>
                </a:solidFill>
                <a:latin typeface="Times New Roman" panose="02020603050405020304" pitchFamily="18" charset="0"/>
                <a:cs typeface="Times New Roman" panose="02020603050405020304" pitchFamily="18" charset="0"/>
              </a:rPr>
              <a:t>Surgical Exposure of impacted tooth</a:t>
            </a:r>
            <a:r>
              <a:rPr lang="en-US" altLang="en-US">
                <a:latin typeface="Times New Roman" panose="02020603050405020304" pitchFamily="18" charset="0"/>
                <a:cs typeface="Times New Roman" panose="02020603050405020304" pitchFamily="18" charset="0"/>
              </a:rPr>
              <a:t> </a:t>
            </a:r>
          </a:p>
          <a:p>
            <a:pPr marL="457200" indent="-457200"/>
            <a:r>
              <a:rPr lang="en-US" altLang="en-US" b="1">
                <a:latin typeface="Times New Roman" panose="02020603050405020304" pitchFamily="18" charset="0"/>
                <a:cs typeface="Times New Roman" panose="02020603050405020304" pitchFamily="18" charset="0"/>
              </a:rPr>
              <a:t>   Circular incision or open approach</a:t>
            </a:r>
            <a:r>
              <a:rPr lang="en-US" altLang="en-US">
                <a:latin typeface="Times New Roman" panose="02020603050405020304" pitchFamily="18" charset="0"/>
                <a:cs typeface="Times New Roman" panose="02020603050405020304" pitchFamily="18" charset="0"/>
              </a:rPr>
              <a:t> :</a:t>
            </a:r>
          </a:p>
          <a:p>
            <a:pPr marL="457200" indent="-457200" algn="just"/>
            <a:r>
              <a:rPr lang="en-US" altLang="en-US">
                <a:latin typeface="Times New Roman" panose="02020603050405020304" pitchFamily="18" charset="0"/>
                <a:cs typeface="Times New Roman" panose="02020603050405020304" pitchFamily="18" charset="0"/>
              </a:rPr>
              <a:t>             This is done by removing mucosa over the crown to expose the impacted tooth.</a:t>
            </a:r>
          </a:p>
          <a:p>
            <a:pPr marL="457200" indent="-457200" algn="just"/>
            <a:r>
              <a:rPr lang="en-US" altLang="en-US">
                <a:latin typeface="Times New Roman" panose="02020603050405020304" pitchFamily="18" charset="0"/>
                <a:cs typeface="Times New Roman" panose="02020603050405020304" pitchFamily="18" charset="0"/>
              </a:rPr>
              <a:t>    </a:t>
            </a:r>
            <a:r>
              <a:rPr lang="en-US" altLang="en-US" b="1">
                <a:latin typeface="Times New Roman" panose="02020603050405020304" pitchFamily="18" charset="0"/>
                <a:cs typeface="Times New Roman" panose="02020603050405020304" pitchFamily="18" charset="0"/>
              </a:rPr>
              <a:t>Advantages:</a:t>
            </a:r>
          </a:p>
          <a:p>
            <a:pPr marL="457200" indent="-457200" algn="just"/>
            <a:r>
              <a:rPr lang="en-US" altLang="en-US">
                <a:latin typeface="Times New Roman" panose="02020603050405020304" pitchFamily="18" charset="0"/>
                <a:cs typeface="Times New Roman" panose="02020603050405020304" pitchFamily="18" charset="0"/>
              </a:rPr>
              <a:t>      a)   Easy to perform</a:t>
            </a:r>
          </a:p>
          <a:p>
            <a:pPr marL="457200" indent="-457200" algn="just"/>
            <a:r>
              <a:rPr lang="en-US" altLang="en-US">
                <a:latin typeface="Times New Roman" panose="02020603050405020304" pitchFamily="18" charset="0"/>
                <a:cs typeface="Times New Roman" panose="02020603050405020304" pitchFamily="18" charset="0"/>
              </a:rPr>
              <a:t>     b)  Suitable access can be provided for bonding of  the   attachment</a:t>
            </a:r>
          </a:p>
          <a:p>
            <a:pPr marL="457200" indent="-457200" algn="just"/>
            <a:r>
              <a:rPr lang="en-US" altLang="en-US">
                <a:latin typeface="Times New Roman" panose="02020603050405020304" pitchFamily="18" charset="0"/>
                <a:cs typeface="Times New Roman" panose="02020603050405020304" pitchFamily="18" charset="0"/>
              </a:rPr>
              <a:t>     c) Reduction of impaction is rapid. </a:t>
            </a:r>
          </a:p>
          <a:p>
            <a:pPr marL="457200" indent="-457200"/>
            <a:endParaRPr lang="en-US" altLang="en-US">
              <a:latin typeface="Times New Roman" panose="02020603050405020304" pitchFamily="18" charset="0"/>
              <a:cs typeface="Times New Roman" panose="02020603050405020304" pitchFamily="18" charset="0"/>
            </a:endParaRPr>
          </a:p>
          <a:p>
            <a:pPr marL="457200" indent="-457200"/>
            <a:endParaRPr lang="en-US" altLang="en-US">
              <a:latin typeface="Times New Roman" panose="02020603050405020304" pitchFamily="18" charset="0"/>
              <a:cs typeface="Times New Roman" panose="02020603050405020304" pitchFamily="18" charset="0"/>
            </a:endParaRPr>
          </a:p>
          <a:p>
            <a:pPr marL="457200" indent="-457200"/>
            <a:endParaRPr lang="en-US" altLang="en-US">
              <a:latin typeface="Times New Roman" panose="02020603050405020304" pitchFamily="18" charset="0"/>
              <a:cs typeface="Times New Roman" panose="02020603050405020304" pitchFamily="18" charset="0"/>
            </a:endParaRPr>
          </a:p>
          <a:p>
            <a:pPr marL="457200" indent="-457200"/>
            <a:endParaRPr lang="en-US"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D2B6117E-E1E3-D76C-FA9B-02AD21CC0B87}"/>
              </a:ext>
            </a:extLst>
          </p:cNvPr>
          <p:cNvSpPr>
            <a:spLocks noGrp="1" noChangeArrowheads="1"/>
          </p:cNvSpPr>
          <p:nvPr>
            <p:ph type="sldNum" sz="quarter" idx="4"/>
          </p:nvPr>
        </p:nvSpPr>
        <p:spPr/>
        <p:txBody>
          <a:bodyPr/>
          <a:lstStyle/>
          <a:p>
            <a:fld id="{C2353B15-85C3-4276-A60B-23180D2F0A2B}" type="slidenum">
              <a:rPr lang="en-US" altLang="en-US"/>
              <a:pPr/>
              <a:t>46</a:t>
            </a:fld>
            <a:endParaRPr lang="en-US" altLang="en-US"/>
          </a:p>
        </p:txBody>
      </p:sp>
      <p:sp>
        <p:nvSpPr>
          <p:cNvPr id="56323" name="Rectangle 3">
            <a:extLst>
              <a:ext uri="{FF2B5EF4-FFF2-40B4-BE49-F238E27FC236}">
                <a16:creationId xmlns:a16="http://schemas.microsoft.com/office/drawing/2014/main" id="{D5EF6D81-E510-19CF-20F9-6E15EC53374D}"/>
              </a:ext>
            </a:extLst>
          </p:cNvPr>
          <p:cNvSpPr>
            <a:spLocks noGrp="1" noChangeArrowheads="1"/>
          </p:cNvSpPr>
          <p:nvPr>
            <p:ph type="subTitle" idx="1"/>
          </p:nvPr>
        </p:nvSpPr>
        <p:spPr>
          <a:xfrm>
            <a:off x="152400" y="685800"/>
            <a:ext cx="8915400" cy="5943600"/>
          </a:xfrm>
        </p:spPr>
        <p:txBody>
          <a:bodyPr/>
          <a:lstStyle/>
          <a:p>
            <a:pPr algn="just"/>
            <a:endParaRPr lang="en-US" altLang="en-US">
              <a:latin typeface="Times New Roman" panose="02020603050405020304" pitchFamily="18" charset="0"/>
              <a:cs typeface="Times New Roman" panose="02020603050405020304" pitchFamily="18" charset="0"/>
            </a:endParaRPr>
          </a:p>
          <a:p>
            <a:pPr algn="just"/>
            <a:endParaRPr lang="en-US" altLang="en-US">
              <a:latin typeface="Times New Roman" panose="02020603050405020304" pitchFamily="18" charset="0"/>
              <a:cs typeface="Times New Roman" panose="02020603050405020304" pitchFamily="18" charset="0"/>
            </a:endParaRPr>
          </a:p>
          <a:p>
            <a:pPr algn="just"/>
            <a:endParaRPr lang="en-US" altLang="en-US">
              <a:latin typeface="Times New Roman" panose="02020603050405020304" pitchFamily="18" charset="0"/>
              <a:cs typeface="Times New Roman" panose="02020603050405020304" pitchFamily="18" charset="0"/>
            </a:endParaRPr>
          </a:p>
          <a:p>
            <a:pPr algn="just"/>
            <a:endParaRPr lang="en-US" altLang="en-US">
              <a:latin typeface="Times New Roman" panose="02020603050405020304" pitchFamily="18" charset="0"/>
              <a:cs typeface="Times New Roman" panose="02020603050405020304" pitchFamily="18" charset="0"/>
            </a:endParaRPr>
          </a:p>
          <a:p>
            <a:pPr algn="just"/>
            <a:endParaRPr lang="en-US" altLang="en-US">
              <a:latin typeface="Times New Roman" panose="02020603050405020304" pitchFamily="18" charset="0"/>
              <a:cs typeface="Times New Roman" panose="02020603050405020304" pitchFamily="18" charset="0"/>
            </a:endParaRPr>
          </a:p>
          <a:p>
            <a:pPr algn="just"/>
            <a:endParaRPr lang="en-US" altLang="en-US">
              <a:latin typeface="Times New Roman" panose="02020603050405020304" pitchFamily="18" charset="0"/>
              <a:cs typeface="Times New Roman" panose="02020603050405020304" pitchFamily="18" charset="0"/>
            </a:endParaRPr>
          </a:p>
          <a:p>
            <a:pPr algn="just">
              <a:lnSpc>
                <a:spcPct val="115000"/>
              </a:lnSpc>
            </a:pPr>
            <a:r>
              <a:rPr lang="en-US" altLang="en-US" b="1">
                <a:latin typeface="Times New Roman" panose="02020603050405020304" pitchFamily="18" charset="0"/>
                <a:cs typeface="Times New Roman" panose="02020603050405020304" pitchFamily="18" charset="0"/>
              </a:rPr>
              <a:t>Disadvantages:</a:t>
            </a:r>
          </a:p>
          <a:p>
            <a:pPr algn="just">
              <a:lnSpc>
                <a:spcPct val="115000"/>
              </a:lnSpc>
            </a:pPr>
            <a:r>
              <a:rPr lang="en-US" altLang="en-US">
                <a:latin typeface="Times New Roman" panose="02020603050405020304" pitchFamily="18" charset="0"/>
                <a:cs typeface="Times New Roman" panose="02020603050405020304" pitchFamily="18" charset="0"/>
              </a:rPr>
              <a:t>                  a) Tooth will be invested on labial side  with thin oral mucosa  rather than attached gingiva.</a:t>
            </a:r>
          </a:p>
          <a:p>
            <a:pPr>
              <a:lnSpc>
                <a:spcPct val="115000"/>
              </a:lnSpc>
            </a:pPr>
            <a:r>
              <a:rPr lang="en-US" altLang="en-US">
                <a:latin typeface="Times New Roman" panose="02020603050405020304" pitchFamily="18" charset="0"/>
                <a:cs typeface="Times New Roman" panose="02020603050405020304" pitchFamily="18" charset="0"/>
              </a:rPr>
              <a:t>                  b)Typical soft tissue contour aggravates Plaque acclumation  which leads to gingivitis.Inflammation will prevent regeneration of the Periodontal ligament  which leads to apical movement of the epithelial attachment</a:t>
            </a:r>
            <a:r>
              <a:rPr lang="en-US" altLang="en-US">
                <a:latin typeface="Times New Roman" panose="02020603050405020304" pitchFamily="18" charset="0"/>
              </a:rPr>
              <a:t> </a:t>
            </a:r>
          </a:p>
        </p:txBody>
      </p:sp>
      <p:pic>
        <p:nvPicPr>
          <p:cNvPr id="56324" name="Picture 4">
            <a:extLst>
              <a:ext uri="{FF2B5EF4-FFF2-40B4-BE49-F238E27FC236}">
                <a16:creationId xmlns:a16="http://schemas.microsoft.com/office/drawing/2014/main" id="{A06ABC82-D30F-3585-C1D5-99D10B1BD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33400"/>
            <a:ext cx="4000500" cy="2584450"/>
          </a:xfrm>
          <a:prstGeom prst="rect">
            <a:avLst/>
          </a:prstGeom>
          <a:noFill/>
          <a:extLst>
            <a:ext uri="{909E8E84-426E-40DD-AFC4-6F175D3DCCD1}">
              <a14:hiddenFill xmlns:a14="http://schemas.microsoft.com/office/drawing/2010/main">
                <a:solidFill>
                  <a:srgbClr val="FFFFFF"/>
                </a:solidFill>
              </a14:hiddenFill>
            </a:ext>
          </a:extLst>
        </p:spPr>
      </p:pic>
      <p:pic>
        <p:nvPicPr>
          <p:cNvPr id="56325" name="Picture 5">
            <a:extLst>
              <a:ext uri="{FF2B5EF4-FFF2-40B4-BE49-F238E27FC236}">
                <a16:creationId xmlns:a16="http://schemas.microsoft.com/office/drawing/2014/main" id="{5D03B2BC-D668-458F-CB7B-B63F35DEE1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538" y="609600"/>
            <a:ext cx="3979862" cy="2562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C2FCDA6-189F-A42E-1B7E-5F63D3A4A7DB}"/>
              </a:ext>
            </a:extLst>
          </p:cNvPr>
          <p:cNvSpPr>
            <a:spLocks noGrp="1" noChangeArrowheads="1"/>
          </p:cNvSpPr>
          <p:nvPr>
            <p:ph type="sldNum" sz="quarter" idx="4"/>
          </p:nvPr>
        </p:nvSpPr>
        <p:spPr/>
        <p:txBody>
          <a:bodyPr/>
          <a:lstStyle/>
          <a:p>
            <a:fld id="{21E50986-2C21-4078-8940-C50736459E86}" type="slidenum">
              <a:rPr lang="en-US" altLang="en-US"/>
              <a:pPr/>
              <a:t>47</a:t>
            </a:fld>
            <a:endParaRPr lang="en-US" altLang="en-US"/>
          </a:p>
        </p:txBody>
      </p:sp>
      <p:sp>
        <p:nvSpPr>
          <p:cNvPr id="57347" name="Rectangle 3">
            <a:extLst>
              <a:ext uri="{FF2B5EF4-FFF2-40B4-BE49-F238E27FC236}">
                <a16:creationId xmlns:a16="http://schemas.microsoft.com/office/drawing/2014/main" id="{5F16D67E-5908-8D4F-80D3-89BEE239349C}"/>
              </a:ext>
            </a:extLst>
          </p:cNvPr>
          <p:cNvSpPr>
            <a:spLocks noGrp="1" noChangeArrowheads="1"/>
          </p:cNvSpPr>
          <p:nvPr>
            <p:ph type="subTitle" idx="1"/>
          </p:nvPr>
        </p:nvSpPr>
        <p:spPr>
          <a:xfrm>
            <a:off x="457200" y="685800"/>
            <a:ext cx="8382000" cy="5943600"/>
          </a:xfrm>
        </p:spPr>
        <p:txBody>
          <a:bodyPr/>
          <a:lstStyle/>
          <a:p>
            <a:r>
              <a:rPr lang="en-US" altLang="en-US" b="1">
                <a:latin typeface="Times New Roman" panose="02020603050405020304" pitchFamily="18" charset="0"/>
                <a:cs typeface="Times New Roman" panose="02020603050405020304" pitchFamily="18" charset="0"/>
              </a:rPr>
              <a:t>Apically Repositioned Flap</a:t>
            </a:r>
            <a:r>
              <a:rPr lang="en-US" altLang="en-US">
                <a:latin typeface="Times New Roman" panose="02020603050405020304" pitchFamily="18" charset="0"/>
                <a:cs typeface="Times New Roman" panose="02020603050405020304" pitchFamily="18" charset="0"/>
              </a:rPr>
              <a:t>:</a:t>
            </a:r>
          </a:p>
          <a:p>
            <a:r>
              <a:rPr lang="en-US" altLang="en-US">
                <a:latin typeface="Times New Roman" panose="02020603050405020304" pitchFamily="18" charset="0"/>
                <a:cs typeface="Times New Roman" panose="02020603050405020304" pitchFamily="18" charset="0"/>
              </a:rPr>
              <a:t>            This method was proposed by Vanarsdall and corn in 1977.</a:t>
            </a:r>
            <a:r>
              <a:rPr lang="en-US" altLang="en-US">
                <a:latin typeface="Times New Roman" panose="02020603050405020304" pitchFamily="18" charset="0"/>
              </a:rPr>
              <a:t> </a:t>
            </a:r>
          </a:p>
          <a:p>
            <a:pPr algn="just"/>
            <a:r>
              <a:rPr lang="en-US" altLang="en-US" b="1">
                <a:latin typeface="Times New Roman" panose="02020603050405020304" pitchFamily="18" charset="0"/>
                <a:cs typeface="Times New Roman" panose="02020603050405020304" pitchFamily="18" charset="0"/>
              </a:rPr>
              <a:t>Procedure:</a:t>
            </a:r>
          </a:p>
          <a:p>
            <a:pPr algn="just"/>
            <a:r>
              <a:rPr lang="en-US" altLang="en-US">
                <a:latin typeface="Times New Roman" panose="02020603050405020304" pitchFamily="18" charset="0"/>
                <a:cs typeface="Times New Roman" panose="02020603050405020304" pitchFamily="18" charset="0"/>
              </a:rPr>
              <a:t>            In cases without deciduous canine, Mucoperiosteal flap is elevated from the crest of the ridge that includes attached gingiva.</a:t>
            </a:r>
          </a:p>
          <a:p>
            <a:r>
              <a:rPr lang="en-US" altLang="en-US">
                <a:latin typeface="Times New Roman" panose="02020603050405020304" pitchFamily="18" charset="0"/>
                <a:cs typeface="Times New Roman" panose="02020603050405020304" pitchFamily="18" charset="0"/>
              </a:rPr>
              <a:t>            In cases with deciduous canine ,tooth was extracted  and the flap was designed to include the entire area of buccal gingival that invest it.</a:t>
            </a:r>
            <a:r>
              <a:rPr lang="en-US" altLang="en-US">
                <a:latin typeface="Times New Roman" panose="02020603050405020304" pitchFamily="18" charset="0"/>
              </a:rPr>
              <a:t>      </a:t>
            </a:r>
            <a:endParaRPr lang="en-US" altLang="en-US">
              <a:latin typeface="Times New Roman" panose="02020603050405020304" pitchFamily="18" charset="0"/>
              <a:cs typeface="Times New Roman" panose="02020603050405020304" pitchFamily="18" charset="0"/>
            </a:endParaRPr>
          </a:p>
          <a:p>
            <a:r>
              <a:rPr lang="en-US" altLang="en-US">
                <a:latin typeface="Times New Roman" panose="02020603050405020304" pitchFamily="18" charset="0"/>
                <a:cs typeface="Times New Roman" panose="02020603050405020304" pitchFamily="18" charset="0"/>
              </a:rPr>
              <a:t>            In either cases, Split thickness Flap is elevated by incision made vertically into the vestibule  someway up into the sulcus,to expose the canine.</a:t>
            </a:r>
          </a:p>
          <a:p>
            <a:r>
              <a:rPr lang="en-US" altLang="en-US">
                <a:latin typeface="Times New Roman" panose="02020603050405020304" pitchFamily="18" charset="0"/>
                <a:cs typeface="Times New Roman" panose="02020603050405020304" pitchFamily="18" charset="0"/>
              </a:rPr>
              <a:t>            2/3</a:t>
            </a:r>
            <a:r>
              <a:rPr lang="en-US" altLang="en-US" baseline="30000">
                <a:latin typeface="Times New Roman" panose="02020603050405020304" pitchFamily="18" charset="0"/>
                <a:cs typeface="Times New Roman" panose="02020603050405020304" pitchFamily="18" charset="0"/>
              </a:rPr>
              <a:t>rd</a:t>
            </a:r>
            <a:r>
              <a:rPr lang="en-US" altLang="en-US">
                <a:latin typeface="Times New Roman" panose="02020603050405020304" pitchFamily="18" charset="0"/>
                <a:cs typeface="Times New Roman" panose="02020603050405020304" pitchFamily="18" charset="0"/>
              </a:rPr>
              <a:t> of bone covering the crown was removed.              </a:t>
            </a:r>
          </a:p>
          <a:p>
            <a:r>
              <a:rPr lang="en-US" altLang="en-US">
                <a:latin typeface="Times New Roman" panose="02020603050405020304" pitchFamily="18" charset="0"/>
                <a:cs typeface="Times New Roman" panose="02020603050405020304" pitchFamily="18" charset="0"/>
              </a:rPr>
              <a:t>            Connective tissue follicle was curreted from periphery of the exposed portion of the crown.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E970C46E-1CEF-DCB8-5D01-DD769BC22B2F}"/>
              </a:ext>
            </a:extLst>
          </p:cNvPr>
          <p:cNvSpPr>
            <a:spLocks noGrp="1" noChangeArrowheads="1"/>
          </p:cNvSpPr>
          <p:nvPr>
            <p:ph type="sldNum" sz="quarter" idx="4"/>
          </p:nvPr>
        </p:nvSpPr>
        <p:spPr/>
        <p:txBody>
          <a:bodyPr/>
          <a:lstStyle/>
          <a:p>
            <a:fld id="{E773BE72-A6A5-4B13-BD30-4A03B103B6F8}" type="slidenum">
              <a:rPr lang="en-US" altLang="en-US"/>
              <a:pPr/>
              <a:t>48</a:t>
            </a:fld>
            <a:endParaRPr lang="en-US" altLang="en-US"/>
          </a:p>
        </p:txBody>
      </p:sp>
      <p:sp>
        <p:nvSpPr>
          <p:cNvPr id="58371" name="Rectangle 3">
            <a:extLst>
              <a:ext uri="{FF2B5EF4-FFF2-40B4-BE49-F238E27FC236}">
                <a16:creationId xmlns:a16="http://schemas.microsoft.com/office/drawing/2014/main" id="{00D10654-91D4-4D4C-10A6-7249766C9110}"/>
              </a:ext>
            </a:extLst>
          </p:cNvPr>
          <p:cNvSpPr>
            <a:spLocks noGrp="1" noChangeArrowheads="1"/>
          </p:cNvSpPr>
          <p:nvPr>
            <p:ph type="subTitle" idx="1"/>
          </p:nvPr>
        </p:nvSpPr>
        <p:spPr>
          <a:xfrm>
            <a:off x="304800" y="685800"/>
            <a:ext cx="8686800" cy="5943600"/>
          </a:xfrm>
        </p:spPr>
        <p:txBody>
          <a:bodyPr/>
          <a:lstStyle/>
          <a:p>
            <a:endParaRPr lang="en-US" altLang="en-US">
              <a:latin typeface="Times New Roman" panose="02020603050405020304" pitchFamily="18" charset="0"/>
              <a:cs typeface="Times New Roman" panose="02020603050405020304" pitchFamily="18" charset="0"/>
            </a:endParaRPr>
          </a:p>
          <a:p>
            <a:endParaRPr lang="en-US" altLang="en-US">
              <a:latin typeface="Times New Roman" panose="02020603050405020304" pitchFamily="18" charset="0"/>
              <a:cs typeface="Times New Roman" panose="02020603050405020304" pitchFamily="18" charset="0"/>
            </a:endParaRPr>
          </a:p>
          <a:p>
            <a:endParaRPr lang="en-US" altLang="en-US">
              <a:latin typeface="Times New Roman" panose="02020603050405020304" pitchFamily="18" charset="0"/>
              <a:cs typeface="Times New Roman" panose="02020603050405020304" pitchFamily="18" charset="0"/>
            </a:endParaRPr>
          </a:p>
          <a:p>
            <a:endParaRPr lang="en-US" altLang="en-US">
              <a:latin typeface="Times New Roman" panose="02020603050405020304" pitchFamily="18" charset="0"/>
              <a:cs typeface="Times New Roman" panose="02020603050405020304" pitchFamily="18" charset="0"/>
            </a:endParaRPr>
          </a:p>
          <a:p>
            <a:endParaRPr lang="en-US" altLang="en-US">
              <a:latin typeface="Times New Roman" panose="02020603050405020304" pitchFamily="18" charset="0"/>
              <a:cs typeface="Times New Roman" panose="02020603050405020304" pitchFamily="18" charset="0"/>
            </a:endParaRPr>
          </a:p>
          <a:p>
            <a:endParaRPr lang="en-US" altLang="en-US">
              <a:latin typeface="Times New Roman" panose="02020603050405020304" pitchFamily="18" charset="0"/>
              <a:cs typeface="Times New Roman" panose="02020603050405020304" pitchFamily="18" charset="0"/>
            </a:endParaRPr>
          </a:p>
          <a:p>
            <a:endParaRPr lang="en-US" altLang="en-US">
              <a:latin typeface="Times New Roman" panose="02020603050405020304" pitchFamily="18" charset="0"/>
              <a:cs typeface="Times New Roman" panose="02020603050405020304" pitchFamily="18" charset="0"/>
            </a:endParaRPr>
          </a:p>
          <a:p>
            <a:pPr>
              <a:lnSpc>
                <a:spcPct val="115000"/>
              </a:lnSpc>
              <a:spcBef>
                <a:spcPct val="0"/>
              </a:spcBef>
            </a:pPr>
            <a:r>
              <a:rPr lang="en-US" altLang="en-US">
                <a:latin typeface="Times New Roman" panose="02020603050405020304" pitchFamily="18" charset="0"/>
                <a:cs typeface="Times New Roman" panose="02020603050405020304" pitchFamily="18" charset="0"/>
              </a:rPr>
              <a:t>                     Flap is then sutured to the labial side of the crown of the permanent canine,to cover the denuded periosteum and overlying cervical portion of the crown.,while remainder portion of the crown is exposed.</a:t>
            </a:r>
          </a:p>
          <a:p>
            <a:pPr>
              <a:lnSpc>
                <a:spcPct val="115000"/>
              </a:lnSpc>
              <a:spcBef>
                <a:spcPct val="0"/>
              </a:spcBef>
            </a:pPr>
            <a:r>
              <a:rPr lang="en-US" altLang="en-US">
                <a:latin typeface="Times New Roman" panose="02020603050405020304" pitchFamily="18" charset="0"/>
                <a:cs typeface="Times New Roman" panose="02020603050405020304" pitchFamily="18" charset="0"/>
              </a:rPr>
              <a:t>                      Surgical dressing was placed on enamel to prevent overgrowth of adjacent tissue. Dressing was removed 1 week post operatively.After 2 weeks,orthodontic traction was started.</a:t>
            </a:r>
            <a:r>
              <a:rPr lang="en-US" altLang="en-US">
                <a:latin typeface="Times New Roman" panose="02020603050405020304" pitchFamily="18" charset="0"/>
              </a:rPr>
              <a:t> </a:t>
            </a:r>
            <a:endParaRPr lang="en-US" altLang="en-US"/>
          </a:p>
        </p:txBody>
      </p:sp>
      <p:pic>
        <p:nvPicPr>
          <p:cNvPr id="58372" name="Picture 4">
            <a:extLst>
              <a:ext uri="{FF2B5EF4-FFF2-40B4-BE49-F238E27FC236}">
                <a16:creationId xmlns:a16="http://schemas.microsoft.com/office/drawing/2014/main" id="{2E5CE025-6BD5-1494-9EF7-86F81EC1A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3963988" cy="2663825"/>
          </a:xfrm>
          <a:prstGeom prst="rect">
            <a:avLst/>
          </a:prstGeom>
          <a:noFill/>
          <a:extLst>
            <a:ext uri="{909E8E84-426E-40DD-AFC4-6F175D3DCCD1}">
              <a14:hiddenFill xmlns:a14="http://schemas.microsoft.com/office/drawing/2010/main">
                <a:solidFill>
                  <a:srgbClr val="FFFFFF"/>
                </a:solidFill>
              </a14:hiddenFill>
            </a:ext>
          </a:extLst>
        </p:spPr>
      </p:pic>
      <p:pic>
        <p:nvPicPr>
          <p:cNvPr id="58373" name="Picture 5">
            <a:extLst>
              <a:ext uri="{FF2B5EF4-FFF2-40B4-BE49-F238E27FC236}">
                <a16:creationId xmlns:a16="http://schemas.microsoft.com/office/drawing/2014/main" id="{AB05F7C6-6DA9-55D6-5BD6-797934AD2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36550"/>
            <a:ext cx="3962400" cy="2635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E9ACD7F0-3AA7-8EF2-85A3-2E65966F235E}"/>
              </a:ext>
            </a:extLst>
          </p:cNvPr>
          <p:cNvSpPr>
            <a:spLocks noGrp="1" noChangeArrowheads="1"/>
          </p:cNvSpPr>
          <p:nvPr>
            <p:ph type="sldNum" sz="quarter" idx="4"/>
          </p:nvPr>
        </p:nvSpPr>
        <p:spPr/>
        <p:txBody>
          <a:bodyPr/>
          <a:lstStyle/>
          <a:p>
            <a:fld id="{4A46889E-2622-454B-9349-0DC222916D4C}" type="slidenum">
              <a:rPr lang="en-US" altLang="en-US"/>
              <a:pPr/>
              <a:t>49</a:t>
            </a:fld>
            <a:endParaRPr lang="en-US" altLang="en-US"/>
          </a:p>
        </p:txBody>
      </p:sp>
      <p:sp>
        <p:nvSpPr>
          <p:cNvPr id="59395" name="Rectangle 3">
            <a:extLst>
              <a:ext uri="{FF2B5EF4-FFF2-40B4-BE49-F238E27FC236}">
                <a16:creationId xmlns:a16="http://schemas.microsoft.com/office/drawing/2014/main" id="{D51FB645-35AE-DFCA-0A24-207F45811DE7}"/>
              </a:ext>
            </a:extLst>
          </p:cNvPr>
          <p:cNvSpPr>
            <a:spLocks noGrp="1" noChangeArrowheads="1"/>
          </p:cNvSpPr>
          <p:nvPr>
            <p:ph type="subTitle" idx="1"/>
          </p:nvPr>
        </p:nvSpPr>
        <p:spPr>
          <a:xfrm>
            <a:off x="228600" y="609600"/>
            <a:ext cx="8686800" cy="5791200"/>
          </a:xfrm>
        </p:spPr>
        <p:txBody>
          <a:bodyPr/>
          <a:lstStyle/>
          <a:p>
            <a:pPr algn="just"/>
            <a:r>
              <a:rPr lang="en-US" altLang="en-US" b="1">
                <a:latin typeface="Times New Roman" panose="02020603050405020304" pitchFamily="18" charset="0"/>
                <a:cs typeface="Times New Roman" panose="02020603050405020304" pitchFamily="18" charset="0"/>
              </a:rPr>
              <a:t>Advantages</a:t>
            </a:r>
            <a:r>
              <a:rPr lang="en-US" altLang="en-US">
                <a:cs typeface="Times New Roman" panose="02020603050405020304" pitchFamily="18" charset="0"/>
              </a:rPr>
              <a:t>:</a:t>
            </a:r>
          </a:p>
          <a:p>
            <a:pPr algn="just"/>
            <a:r>
              <a:rPr lang="en-US" altLang="en-US">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a) Maintain the width of attached gingiva</a:t>
            </a:r>
          </a:p>
          <a:p>
            <a:pPr algn="just"/>
            <a:r>
              <a:rPr lang="en-US" altLang="en-US">
                <a:latin typeface="Times New Roman" panose="02020603050405020304" pitchFamily="18" charset="0"/>
                <a:cs typeface="Times New Roman" panose="02020603050405020304" pitchFamily="18" charset="0"/>
              </a:rPr>
              <a:t>            b) Easy access  for bonding of the attachment                                </a:t>
            </a:r>
          </a:p>
          <a:p>
            <a:pPr algn="just"/>
            <a:r>
              <a:rPr lang="en-US" altLang="en-US">
                <a:latin typeface="Times New Roman" panose="02020603050405020304" pitchFamily="18" charset="0"/>
                <a:cs typeface="Times New Roman" panose="02020603050405020304" pitchFamily="18" charset="0"/>
              </a:rPr>
              <a:t>            c) Tooth can be visualized from the time of exposure  </a:t>
            </a:r>
          </a:p>
          <a:p>
            <a:r>
              <a:rPr lang="en-US" altLang="en-US">
                <a:latin typeface="Times New Roman" panose="02020603050405020304" pitchFamily="18" charset="0"/>
                <a:cs typeface="Times New Roman" panose="02020603050405020304" pitchFamily="18" charset="0"/>
              </a:rPr>
              <a:t>                      still it come to occlusion</a:t>
            </a:r>
          </a:p>
          <a:p>
            <a:endParaRPr lang="en-US" altLang="en-US">
              <a:cs typeface="Times New Roman" panose="02020603050405020304" pitchFamily="18" charset="0"/>
            </a:endParaRPr>
          </a:p>
          <a:p>
            <a:pPr algn="just"/>
            <a:r>
              <a:rPr lang="en-US" altLang="en-US" b="1">
                <a:latin typeface="Times New Roman" panose="02020603050405020304" pitchFamily="18" charset="0"/>
                <a:cs typeface="Times New Roman" panose="02020603050405020304" pitchFamily="18" charset="0"/>
              </a:rPr>
              <a:t>Disadvantages</a:t>
            </a:r>
            <a:r>
              <a:rPr lang="en-US" altLang="en-US">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Vermette  1995</a:t>
            </a:r>
            <a:endParaRPr lang="en-US" altLang="en-US">
              <a:cs typeface="Times New Roman" panose="02020603050405020304" pitchFamily="18" charset="0"/>
            </a:endParaRPr>
          </a:p>
          <a:p>
            <a:pPr algn="just"/>
            <a:r>
              <a:rPr lang="en-US" altLang="en-US">
                <a:latin typeface="Times New Roman" panose="02020603050405020304" pitchFamily="18" charset="0"/>
                <a:cs typeface="Times New Roman" panose="02020603050405020304" pitchFamily="18" charset="0"/>
              </a:rPr>
              <a:t>             a) Uneven and unesthetic gingival margin</a:t>
            </a:r>
          </a:p>
          <a:p>
            <a:pPr algn="just"/>
            <a:r>
              <a:rPr lang="en-US" altLang="en-US">
                <a:latin typeface="Times New Roman" panose="02020603050405020304" pitchFamily="18" charset="0"/>
                <a:cs typeface="Times New Roman" panose="02020603050405020304" pitchFamily="18" charset="0"/>
              </a:rPr>
              <a:t>             b)  Increased Clinical crown length</a:t>
            </a:r>
          </a:p>
          <a:p>
            <a:pPr algn="just"/>
            <a:r>
              <a:rPr lang="en-US" altLang="en-US">
                <a:latin typeface="Times New Roman" panose="02020603050405020304" pitchFamily="18" charset="0"/>
                <a:cs typeface="Times New Roman" panose="02020603050405020304" pitchFamily="18" charset="0"/>
              </a:rPr>
              <a:t>             c)  Some degree of attachment   and bone loss on the                   </a:t>
            </a:r>
          </a:p>
          <a:p>
            <a:pPr algn="just"/>
            <a:r>
              <a:rPr lang="en-US" altLang="en-US">
                <a:latin typeface="Times New Roman" panose="02020603050405020304" pitchFamily="18" charset="0"/>
                <a:cs typeface="Times New Roman" panose="02020603050405020304" pitchFamily="18" charset="0"/>
              </a:rPr>
              <a:t>             labial surface,which was considered as possibly related to an  </a:t>
            </a:r>
          </a:p>
          <a:p>
            <a:pPr algn="just"/>
            <a:r>
              <a:rPr lang="en-US" altLang="en-US">
                <a:latin typeface="Times New Roman" panose="02020603050405020304" pitchFamily="18" charset="0"/>
                <a:cs typeface="Times New Roman" panose="02020603050405020304" pitchFamily="18" charset="0"/>
              </a:rPr>
              <a:t>             increased  potential for plaque accumulation.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53E52576-26D9-5D3F-AD1A-D4D3733C087E}"/>
              </a:ext>
            </a:extLst>
          </p:cNvPr>
          <p:cNvSpPr>
            <a:spLocks noGrp="1" noChangeArrowheads="1"/>
          </p:cNvSpPr>
          <p:nvPr>
            <p:ph type="sldNum" sz="quarter" idx="4"/>
          </p:nvPr>
        </p:nvSpPr>
        <p:spPr/>
        <p:txBody>
          <a:bodyPr/>
          <a:lstStyle/>
          <a:p>
            <a:fld id="{73B2215C-C7D8-41F8-9A28-B3EB088C034D}" type="slidenum">
              <a:rPr lang="en-US" altLang="en-US"/>
              <a:pPr/>
              <a:t>50</a:t>
            </a:fld>
            <a:endParaRPr lang="en-US" altLang="en-US"/>
          </a:p>
        </p:txBody>
      </p:sp>
      <p:sp>
        <p:nvSpPr>
          <p:cNvPr id="60419" name="Rectangle 3">
            <a:extLst>
              <a:ext uri="{FF2B5EF4-FFF2-40B4-BE49-F238E27FC236}">
                <a16:creationId xmlns:a16="http://schemas.microsoft.com/office/drawing/2014/main" id="{1A1C75EA-2D2E-E79A-C1F1-C2B94FD16920}"/>
              </a:ext>
            </a:extLst>
          </p:cNvPr>
          <p:cNvSpPr>
            <a:spLocks noGrp="1" noChangeArrowheads="1"/>
          </p:cNvSpPr>
          <p:nvPr>
            <p:ph type="subTitle" idx="1"/>
          </p:nvPr>
        </p:nvSpPr>
        <p:spPr>
          <a:xfrm>
            <a:off x="228600" y="914400"/>
            <a:ext cx="8610600" cy="5334000"/>
          </a:xfrm>
        </p:spPr>
        <p:txBody>
          <a:bodyPr/>
          <a:lstStyle/>
          <a:p>
            <a:pPr algn="just"/>
            <a:r>
              <a:rPr lang="en-US" altLang="en-US">
                <a:latin typeface="Times New Roman" panose="02020603050405020304" pitchFamily="18" charset="0"/>
                <a:cs typeface="Times New Roman" panose="02020603050405020304" pitchFamily="18" charset="0"/>
              </a:rPr>
              <a:t>             d)  Vertical orthodontic relapse:After apical  repositioning   </a:t>
            </a:r>
          </a:p>
          <a:p>
            <a:pPr algn="just"/>
            <a:r>
              <a:rPr lang="en-US" altLang="en-US">
                <a:latin typeface="Times New Roman" panose="02020603050405020304" pitchFamily="18" charset="0"/>
                <a:cs typeface="Times New Roman" panose="02020603050405020304" pitchFamily="18" charset="0"/>
              </a:rPr>
              <a:t> the gingival tissue heals to the adjacent mucosa, producing              soft tissue band of gingival scarring. As the tooth is pulled   incisally this mucosa get stretched down with it,toward the alveolar crest.Thus it tend to relapse  once the force is released</a:t>
            </a:r>
            <a:r>
              <a:rPr lang="en-US" altLang="en-US">
                <a:latin typeface="Times New Roman" panose="02020603050405020304" pitchFamily="18" charset="0"/>
              </a:rPr>
              <a:t> .</a:t>
            </a:r>
          </a:p>
          <a:p>
            <a:pPr algn="just"/>
            <a:endParaRPr lang="en-US" altLang="en-US" b="1">
              <a:cs typeface="Times New Roman" panose="02020603050405020304" pitchFamily="18" charset="0"/>
            </a:endParaRPr>
          </a:p>
          <a:p>
            <a:pPr algn="just"/>
            <a:r>
              <a:rPr lang="en-US" altLang="en-US" b="1">
                <a:cs typeface="Times New Roman" panose="02020603050405020304" pitchFamily="18" charset="0"/>
              </a:rPr>
              <a:t>Full Flap Exposure</a:t>
            </a:r>
            <a:r>
              <a:rPr lang="en-US" altLang="en-US">
                <a:cs typeface="Times New Roman" panose="02020603050405020304" pitchFamily="18" charset="0"/>
              </a:rPr>
              <a:t>: </a:t>
            </a:r>
          </a:p>
          <a:p>
            <a:pPr algn="just"/>
            <a:r>
              <a:rPr lang="en-US" altLang="en-US">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This method was proposed by MCBride in 1979.This method is more effective for buccal and palatally impacted tooth.</a:t>
            </a:r>
          </a:p>
          <a:p>
            <a:pPr algn="just"/>
            <a:r>
              <a:rPr lang="en-US" altLang="en-US" b="1">
                <a:latin typeface="Times New Roman" panose="02020603050405020304" pitchFamily="18" charset="0"/>
                <a:cs typeface="Times New Roman" panose="02020603050405020304" pitchFamily="18" charset="0"/>
              </a:rPr>
              <a:t>Procedure:</a:t>
            </a:r>
          </a:p>
          <a:p>
            <a:pPr algn="just"/>
            <a:r>
              <a:rPr lang="en-US" altLang="en-US">
                <a:latin typeface="Times New Roman" panose="02020603050405020304" pitchFamily="18" charset="0"/>
                <a:cs typeface="Times New Roman" panose="02020603050405020304" pitchFamily="18" charset="0"/>
              </a:rPr>
              <a:t>                  A full buccal surgical flap is raised  to expose the canine.An attachment is bonded to the tooth and the flap is sutured back to its former place itself.</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7A4985-F73D-1450-8A1E-F6B890B4D2A1}"/>
              </a:ext>
            </a:extLst>
          </p:cNvPr>
          <p:cNvSpPr>
            <a:spLocks noGrp="1"/>
          </p:cNvSpPr>
          <p:nvPr>
            <p:ph type="sldNum" sz="quarter" idx="10"/>
          </p:nvPr>
        </p:nvSpPr>
        <p:spPr/>
        <p:txBody>
          <a:bodyPr/>
          <a:lstStyle/>
          <a:p>
            <a:fld id="{0E07CAED-5292-472C-9F2D-BA793B5BBE7A}" type="slidenum">
              <a:rPr lang="en-US" altLang="en-US"/>
              <a:pPr/>
              <a:t>51</a:t>
            </a:fld>
            <a:endParaRPr lang="en-US" altLang="en-US"/>
          </a:p>
        </p:txBody>
      </p:sp>
      <p:sp>
        <p:nvSpPr>
          <p:cNvPr id="76802" name="Rectangle 2">
            <a:extLst>
              <a:ext uri="{FF2B5EF4-FFF2-40B4-BE49-F238E27FC236}">
                <a16:creationId xmlns:a16="http://schemas.microsoft.com/office/drawing/2014/main" id="{F4AEDF9B-5E4A-F24C-2882-AA4A2951F997}"/>
              </a:ext>
            </a:extLst>
          </p:cNvPr>
          <p:cNvSpPr>
            <a:spLocks noChangeArrowheads="1"/>
          </p:cNvSpPr>
          <p:nvPr/>
        </p:nvSpPr>
        <p:spPr bwMode="auto">
          <a:xfrm>
            <a:off x="152400" y="839788"/>
            <a:ext cx="8839200" cy="556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Then a Twisted thread is tied to the bonded tooth  and then drawn inferiorly and through the sutured ends of the replaced flap, or through the crest of the ridge or through  the socket vacated by the extracted deciduous canine.</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a:t>
            </a:r>
            <a:r>
              <a:rPr lang="en-US" altLang="en-US" b="1">
                <a:cs typeface="Times New Roman" panose="02020603050405020304" pitchFamily="18" charset="0"/>
              </a:rPr>
              <a:t>Advantages:</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a)  Tooth can be erupted  towards and through  the attached gingiva which maintains the width of the attached gingiva</a:t>
            </a:r>
          </a:p>
          <a:p>
            <a:pPr algn="just">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b) No gingival scarring  and good periodontal attachment  is established</a:t>
            </a:r>
          </a:p>
          <a:p>
            <a:pPr algn="just">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c)   No vertical  relapse</a:t>
            </a:r>
          </a:p>
          <a:p>
            <a:pPr algn="just">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d)  Conservative bone removal</a:t>
            </a:r>
          </a:p>
          <a:p>
            <a:pPr algn="just">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e)   Immediate traction possible</a:t>
            </a:r>
          </a:p>
          <a:p>
            <a:pPr algn="just">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f)   Less discomfort and good post operative Haemostasis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E700E8-D4D9-68EB-4745-2193986615CD}"/>
              </a:ext>
            </a:extLst>
          </p:cNvPr>
          <p:cNvSpPr>
            <a:spLocks noGrp="1"/>
          </p:cNvSpPr>
          <p:nvPr>
            <p:ph type="sldNum" sz="quarter" idx="10"/>
          </p:nvPr>
        </p:nvSpPr>
        <p:spPr/>
        <p:txBody>
          <a:bodyPr/>
          <a:lstStyle/>
          <a:p>
            <a:fld id="{614ECD22-4756-433A-A598-04C66F6DC08E}" type="slidenum">
              <a:rPr lang="en-US" altLang="en-US"/>
              <a:pPr/>
              <a:t>52</a:t>
            </a:fld>
            <a:endParaRPr lang="en-US" altLang="en-US"/>
          </a:p>
        </p:txBody>
      </p:sp>
      <p:sp>
        <p:nvSpPr>
          <p:cNvPr id="77826" name="Rectangle 2">
            <a:extLst>
              <a:ext uri="{FF2B5EF4-FFF2-40B4-BE49-F238E27FC236}">
                <a16:creationId xmlns:a16="http://schemas.microsoft.com/office/drawing/2014/main" id="{EA59CA03-F137-4AE4-01CC-F3BF08E085ED}"/>
              </a:ext>
            </a:extLst>
          </p:cNvPr>
          <p:cNvSpPr>
            <a:spLocks noChangeArrowheads="1"/>
          </p:cNvSpPr>
          <p:nvPr/>
        </p:nvSpPr>
        <p:spPr bwMode="auto">
          <a:xfrm>
            <a:off x="228600" y="955675"/>
            <a:ext cx="8686800" cy="556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5000"/>
              </a:lnSpc>
              <a:buClr>
                <a:schemeClr val="hlink"/>
              </a:buClr>
              <a:buSzPct val="60000"/>
              <a:buFont typeface="Wingdings" panose="05000000000000000000" pitchFamily="2" charset="2"/>
              <a:buNone/>
            </a:pPr>
            <a:r>
              <a:rPr lang="en-US" altLang="en-US" b="1">
                <a:cs typeface="Times New Roman" panose="02020603050405020304" pitchFamily="18" charset="0"/>
              </a:rPr>
              <a:t>Disadvantage:</a:t>
            </a:r>
          </a:p>
          <a:p>
            <a:pPr>
              <a:lnSpc>
                <a:spcPct val="115000"/>
              </a:lnSpc>
              <a:buClr>
                <a:schemeClr val="hlink"/>
              </a:buClr>
              <a:buSzPct val="60000"/>
              <a:buFont typeface="Wingdings" panose="05000000000000000000" pitchFamily="2" charset="2"/>
              <a:buNone/>
            </a:pPr>
            <a:r>
              <a:rPr lang="en-US" altLang="en-US" b="1">
                <a:cs typeface="Times New Roman" panose="02020603050405020304" pitchFamily="18" charset="0"/>
              </a:rPr>
              <a:t>       </a:t>
            </a:r>
            <a:r>
              <a:rPr lang="en-US" altLang="en-US">
                <a:cs typeface="Times New Roman" panose="02020603050405020304" pitchFamily="18" charset="0"/>
              </a:rPr>
              <a:t>a) Placement of the bonding attachment is necessary at the time of exposure</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b)  If there is a bond failure it needs re-exposure</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c)  Difficulty in gaining dry field</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d)  Buttonholing:         This occurs because of the  buccal   </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prominence  of the tooth, lack of buccal   </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bone and relative  tightness of  the                      </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replaced flap.The damage to   the                     </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mucogingival tissue is  due to the bulk                         </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of   wide and high profile conventional   </a:t>
            </a:r>
          </a:p>
          <a:p>
            <a:pPr>
              <a:lnSpc>
                <a:spcPct val="115000"/>
              </a:lnSpc>
              <a:buClr>
                <a:schemeClr val="hlink"/>
              </a:buClr>
              <a:buSzPct val="60000"/>
              <a:buFont typeface="Wingdings" panose="05000000000000000000" pitchFamily="2" charset="2"/>
              <a:buNone/>
            </a:pPr>
            <a:r>
              <a:rPr lang="en-US" altLang="en-US">
                <a:cs typeface="Times New Roman" panose="02020603050405020304" pitchFamily="18" charset="0"/>
              </a:rPr>
              <a:t>                                           bracket, which may leads to a breakdown of the overlying tissue to cause a dehiscence </a:t>
            </a:r>
            <a:endParaRPr lang="en-US" altLang="en-US"/>
          </a:p>
        </p:txBody>
      </p:sp>
      <p:pic>
        <p:nvPicPr>
          <p:cNvPr id="77827" name="Picture 3">
            <a:extLst>
              <a:ext uri="{FF2B5EF4-FFF2-40B4-BE49-F238E27FC236}">
                <a16:creationId xmlns:a16="http://schemas.microsoft.com/office/drawing/2014/main" id="{72218421-A21C-74D0-649B-FBF5CB69F4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581400"/>
            <a:ext cx="3276600" cy="22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91349054-94D0-DFA7-7DD4-F289B66F949D}"/>
              </a:ext>
            </a:extLst>
          </p:cNvPr>
          <p:cNvSpPr>
            <a:spLocks noGrp="1" noChangeArrowheads="1"/>
          </p:cNvSpPr>
          <p:nvPr>
            <p:ph type="sldNum" sz="quarter" idx="4"/>
          </p:nvPr>
        </p:nvSpPr>
        <p:spPr/>
        <p:txBody>
          <a:bodyPr/>
          <a:lstStyle/>
          <a:p>
            <a:fld id="{3F6524C2-FEA2-4E47-A09D-E53774174F3F}" type="slidenum">
              <a:rPr lang="en-US" altLang="en-US"/>
              <a:pPr/>
              <a:t>53</a:t>
            </a:fld>
            <a:endParaRPr lang="en-US" altLang="en-US"/>
          </a:p>
        </p:txBody>
      </p:sp>
      <p:sp>
        <p:nvSpPr>
          <p:cNvPr id="61443" name="Rectangle 3">
            <a:extLst>
              <a:ext uri="{FF2B5EF4-FFF2-40B4-BE49-F238E27FC236}">
                <a16:creationId xmlns:a16="http://schemas.microsoft.com/office/drawing/2014/main" id="{94AC75D5-975B-EDFD-F09D-FE4EDC299413}"/>
              </a:ext>
            </a:extLst>
          </p:cNvPr>
          <p:cNvSpPr>
            <a:spLocks noGrp="1" noChangeArrowheads="1"/>
          </p:cNvSpPr>
          <p:nvPr>
            <p:ph type="subTitle" idx="1"/>
          </p:nvPr>
        </p:nvSpPr>
        <p:spPr>
          <a:xfrm>
            <a:off x="228600" y="685800"/>
            <a:ext cx="8763000" cy="6019800"/>
          </a:xfrm>
        </p:spPr>
        <p:txBody>
          <a:bodyPr/>
          <a:lstStyle/>
          <a:p>
            <a:pPr>
              <a:lnSpc>
                <a:spcPct val="115000"/>
              </a:lnSpc>
              <a:spcBef>
                <a:spcPct val="0"/>
              </a:spcBef>
            </a:pPr>
            <a:r>
              <a:rPr lang="en-US" altLang="en-US" b="1">
                <a:cs typeface="Times New Roman" panose="02020603050405020304" pitchFamily="18" charset="0"/>
              </a:rPr>
              <a:t>Dentigerous Cyst</a:t>
            </a:r>
            <a:r>
              <a:rPr lang="en-US" altLang="en-US">
                <a:latin typeface="Times New Roman" panose="02020603050405020304" pitchFamily="18" charset="0"/>
                <a:cs typeface="Times New Roman" panose="02020603050405020304" pitchFamily="18" charset="0"/>
              </a:rPr>
              <a:t>:</a:t>
            </a:r>
          </a:p>
          <a:p>
            <a:pPr>
              <a:lnSpc>
                <a:spcPct val="115000"/>
              </a:lnSpc>
              <a:spcBef>
                <a:spcPct val="0"/>
              </a:spcBef>
            </a:pPr>
            <a:r>
              <a:rPr lang="en-US" altLang="en-US">
                <a:latin typeface="Times New Roman" panose="02020603050405020304" pitchFamily="18" charset="0"/>
                <a:cs typeface="Times New Roman" panose="02020603050405020304" pitchFamily="18" charset="0"/>
              </a:rPr>
              <a:t>                     Dentigerous cyst is a well defined radiolucent lesion of alveolar bone and inhibit the eruption of the involved tooth.</a:t>
            </a:r>
          </a:p>
          <a:p>
            <a:pPr>
              <a:lnSpc>
                <a:spcPct val="115000"/>
              </a:lnSpc>
              <a:spcBef>
                <a:spcPct val="0"/>
              </a:spcBef>
            </a:pPr>
            <a:r>
              <a:rPr lang="en-US" altLang="en-US" b="1">
                <a:latin typeface="Times New Roman" panose="02020603050405020304" pitchFamily="18" charset="0"/>
              </a:rPr>
              <a:t> </a:t>
            </a:r>
            <a:r>
              <a:rPr lang="en-US" altLang="en-US" b="1">
                <a:latin typeface="Times New Roman" panose="02020603050405020304" pitchFamily="18" charset="0"/>
                <a:cs typeface="Times New Roman" panose="02020603050405020304" pitchFamily="18" charset="0"/>
              </a:rPr>
              <a:t>Treatment</a:t>
            </a:r>
            <a:r>
              <a:rPr lang="en-US" altLang="en-US">
                <a:latin typeface="Times New Roman" panose="02020603050405020304" pitchFamily="18" charset="0"/>
                <a:cs typeface="Times New Roman" panose="02020603050405020304" pitchFamily="18" charset="0"/>
              </a:rPr>
              <a:t>:</a:t>
            </a:r>
          </a:p>
          <a:p>
            <a:pPr>
              <a:lnSpc>
                <a:spcPct val="115000"/>
              </a:lnSpc>
              <a:spcBef>
                <a:spcPct val="0"/>
              </a:spcBef>
            </a:pPr>
            <a:r>
              <a:rPr lang="en-US" altLang="en-US">
                <a:latin typeface="Times New Roman" panose="02020603050405020304" pitchFamily="18" charset="0"/>
                <a:cs typeface="Times New Roman" panose="02020603050405020304" pitchFamily="18" charset="0"/>
              </a:rPr>
              <a:t>                     Marsupialization is the procedure consists of fenestrating the outer wall of the cyst, and relieving the intracystic pressure. With this early decompression, the size of the cavity slowly decreases, enabling the surrounding bone to regenerate around the impacted tooth, which eventually will erupt into the dental arch.</a:t>
            </a:r>
            <a:r>
              <a:rPr lang="en-US" altLang="en-US">
                <a:latin typeface="Times New Roman" panose="02020603050405020304" pitchFamily="18" charset="0"/>
              </a:rPr>
              <a:t> </a:t>
            </a:r>
          </a:p>
          <a:p>
            <a:pPr>
              <a:lnSpc>
                <a:spcPct val="115000"/>
              </a:lnSpc>
              <a:spcBef>
                <a:spcPct val="0"/>
              </a:spcBef>
            </a:pPr>
            <a:r>
              <a:rPr lang="en-US" altLang="en-US">
                <a:latin typeface="Times New Roman" panose="02020603050405020304" pitchFamily="18" charset="0"/>
                <a:cs typeface="Times New Roman" panose="02020603050405020304" pitchFamily="18" charset="0"/>
              </a:rPr>
              <a:t>                     Thus Marsupialization  has the advantage of reducing  the cystic cavity and preserving the involved tooth.Average time to erupt after Marsupialization is 109 days,without any traction. Orthodontic traction is necessary if it delays later..</a:t>
            </a:r>
            <a:r>
              <a:rPr lang="en-US" altLang="en-US">
                <a:latin typeface="Times New Roman" panose="02020603050405020304" pitchFamily="18" charset="0"/>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57F5E331-9025-7178-9091-B05B7552204B}"/>
              </a:ext>
            </a:extLst>
          </p:cNvPr>
          <p:cNvSpPr>
            <a:spLocks noGrp="1" noChangeArrowheads="1"/>
          </p:cNvSpPr>
          <p:nvPr>
            <p:ph type="sldNum" sz="quarter" idx="4"/>
          </p:nvPr>
        </p:nvSpPr>
        <p:spPr/>
        <p:txBody>
          <a:bodyPr/>
          <a:lstStyle/>
          <a:p>
            <a:fld id="{8E05999A-21F3-4FF4-A523-81017BD70E77}" type="slidenum">
              <a:rPr lang="en-US" altLang="en-US"/>
              <a:pPr/>
              <a:t>54</a:t>
            </a:fld>
            <a:endParaRPr lang="en-US" altLang="en-US"/>
          </a:p>
        </p:txBody>
      </p:sp>
      <p:sp>
        <p:nvSpPr>
          <p:cNvPr id="62467" name="Rectangle 3">
            <a:extLst>
              <a:ext uri="{FF2B5EF4-FFF2-40B4-BE49-F238E27FC236}">
                <a16:creationId xmlns:a16="http://schemas.microsoft.com/office/drawing/2014/main" id="{3C823675-C1AC-6646-FBE3-2556DBCF3731}"/>
              </a:ext>
            </a:extLst>
          </p:cNvPr>
          <p:cNvSpPr>
            <a:spLocks noGrp="1" noChangeArrowheads="1"/>
          </p:cNvSpPr>
          <p:nvPr>
            <p:ph type="subTitle" idx="1"/>
          </p:nvPr>
        </p:nvSpPr>
        <p:spPr>
          <a:xfrm>
            <a:off x="152400" y="685800"/>
            <a:ext cx="8763000" cy="5867400"/>
          </a:xfrm>
        </p:spPr>
        <p:txBody>
          <a:bodyPr/>
          <a:lstStyle/>
          <a:p>
            <a:pPr>
              <a:lnSpc>
                <a:spcPct val="115000"/>
              </a:lnSpc>
              <a:spcBef>
                <a:spcPct val="0"/>
              </a:spcBef>
            </a:pPr>
            <a:r>
              <a:rPr lang="en-US" altLang="en-US">
                <a:latin typeface="Times New Roman" panose="02020603050405020304" pitchFamily="18" charset="0"/>
                <a:cs typeface="Times New Roman" panose="02020603050405020304" pitchFamily="18" charset="0"/>
              </a:rPr>
              <a:t>Hyomoto 2003 showed Tooth will erupt after marsupilazation only it fulfill the following criteria</a:t>
            </a:r>
          </a:p>
          <a:p>
            <a:pPr>
              <a:lnSpc>
                <a:spcPct val="115000"/>
              </a:lnSpc>
              <a:spcBef>
                <a:spcPct val="0"/>
              </a:spcBef>
            </a:pPr>
            <a:r>
              <a:rPr lang="en-US" altLang="en-US">
                <a:latin typeface="Times New Roman" panose="02020603050405020304" pitchFamily="18" charset="0"/>
                <a:cs typeface="Times New Roman" panose="02020603050405020304" pitchFamily="18" charset="0"/>
              </a:rPr>
              <a:t>                1) Less than 2/3</a:t>
            </a:r>
            <a:r>
              <a:rPr lang="en-US" altLang="en-US" baseline="30000">
                <a:latin typeface="Times New Roman" panose="02020603050405020304" pitchFamily="18" charset="0"/>
                <a:cs typeface="Times New Roman" panose="02020603050405020304" pitchFamily="18" charset="0"/>
              </a:rPr>
              <a:t>rd</a:t>
            </a:r>
            <a:r>
              <a:rPr lang="en-US" altLang="en-US">
                <a:latin typeface="Times New Roman" panose="02020603050405020304" pitchFamily="18" charset="0"/>
                <a:cs typeface="Times New Roman" panose="02020603050405020304" pitchFamily="18" charset="0"/>
              </a:rPr>
              <a:t> root formation.</a:t>
            </a:r>
          </a:p>
          <a:p>
            <a:pPr>
              <a:lnSpc>
                <a:spcPct val="115000"/>
              </a:lnSpc>
              <a:spcBef>
                <a:spcPct val="0"/>
              </a:spcBef>
            </a:pPr>
            <a:r>
              <a:rPr lang="en-US" altLang="en-US">
                <a:latin typeface="Times New Roman" panose="02020603050405020304" pitchFamily="18" charset="0"/>
                <a:cs typeface="Times New Roman" panose="02020603050405020304" pitchFamily="18" charset="0"/>
              </a:rPr>
              <a:t>                2) Less than 80º to tooth axis angulation to occlusal plane</a:t>
            </a:r>
          </a:p>
          <a:p>
            <a:pPr>
              <a:lnSpc>
                <a:spcPct val="115000"/>
              </a:lnSpc>
              <a:spcBef>
                <a:spcPct val="0"/>
              </a:spcBef>
            </a:pPr>
            <a:r>
              <a:rPr lang="en-US" altLang="en-US">
                <a:latin typeface="Times New Roman" panose="02020603050405020304" pitchFamily="18" charset="0"/>
                <a:cs typeface="Times New Roman" panose="02020603050405020304" pitchFamily="18" charset="0"/>
              </a:rPr>
              <a:t>                3) Less than 9mm deep in bone</a:t>
            </a:r>
          </a:p>
          <a:p>
            <a:pPr>
              <a:lnSpc>
                <a:spcPct val="115000"/>
              </a:lnSpc>
              <a:spcBef>
                <a:spcPct val="0"/>
              </a:spcBef>
            </a:pPr>
            <a:endParaRPr lang="en-US" altLang="en-US">
              <a:latin typeface="Times New Roman" panose="02020603050405020304" pitchFamily="18" charset="0"/>
              <a:cs typeface="Times New Roman" panose="02020603050405020304" pitchFamily="18" charset="0"/>
            </a:endParaRPr>
          </a:p>
          <a:p>
            <a:pPr algn="just">
              <a:lnSpc>
                <a:spcPct val="115000"/>
              </a:lnSpc>
              <a:spcBef>
                <a:spcPct val="0"/>
              </a:spcBef>
            </a:pPr>
            <a:r>
              <a:rPr lang="en-US" altLang="en-US" sz="3200">
                <a:solidFill>
                  <a:schemeClr val="tx2"/>
                </a:solidFill>
                <a:latin typeface="Times New Roman" panose="02020603050405020304" pitchFamily="18" charset="0"/>
                <a:cs typeface="Times New Roman" panose="02020603050405020304" pitchFamily="18" charset="0"/>
              </a:rPr>
              <a:t>              Impacted tooth  and Periodontium</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In 1984 Becker showed Exposure of the crown should be sufficient to bond attachment rather than exposing upto CementoEnamelJunction.Previously for placing bands surgeons Deliberately and completely remove the follicle surrounding the tooth.When these tooth erupt in to occlusion,these tooth will have longer clinical crown  and reduced alveolar height.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710EE2F6-8E68-EBBC-A179-882D5F17D4A8}"/>
              </a:ext>
            </a:extLst>
          </p:cNvPr>
          <p:cNvSpPr>
            <a:spLocks noGrp="1" noChangeArrowheads="1"/>
          </p:cNvSpPr>
          <p:nvPr>
            <p:ph type="sldNum" sz="quarter" idx="4"/>
          </p:nvPr>
        </p:nvSpPr>
        <p:spPr/>
        <p:txBody>
          <a:bodyPr/>
          <a:lstStyle/>
          <a:p>
            <a:fld id="{25BB79EE-159A-4826-9FD7-0C74FF3401CB}" type="slidenum">
              <a:rPr lang="en-US" altLang="en-US"/>
              <a:pPr/>
              <a:t>55</a:t>
            </a:fld>
            <a:endParaRPr lang="en-US" altLang="en-US"/>
          </a:p>
        </p:txBody>
      </p:sp>
      <p:sp>
        <p:nvSpPr>
          <p:cNvPr id="63491" name="Rectangle 3">
            <a:extLst>
              <a:ext uri="{FF2B5EF4-FFF2-40B4-BE49-F238E27FC236}">
                <a16:creationId xmlns:a16="http://schemas.microsoft.com/office/drawing/2014/main" id="{233D265B-F7F4-C8C9-3DA3-FB68B491A288}"/>
              </a:ext>
            </a:extLst>
          </p:cNvPr>
          <p:cNvSpPr>
            <a:spLocks noGrp="1" noChangeArrowheads="1"/>
          </p:cNvSpPr>
          <p:nvPr>
            <p:ph type="subTitle" idx="1"/>
          </p:nvPr>
        </p:nvSpPr>
        <p:spPr>
          <a:xfrm>
            <a:off x="228600" y="914400"/>
            <a:ext cx="8763000" cy="5486400"/>
          </a:xfrm>
        </p:spPr>
        <p:txBody>
          <a:bodyPr/>
          <a:lstStyle/>
          <a:p>
            <a:pPr algn="just">
              <a:lnSpc>
                <a:spcPct val="115000"/>
              </a:lnSpc>
              <a:spcBef>
                <a:spcPct val="15000"/>
              </a:spcBef>
            </a:pPr>
            <a:r>
              <a:rPr lang="en-US" altLang="en-US">
                <a:latin typeface="Times New Roman" panose="02020603050405020304" pitchFamily="18" charset="0"/>
                <a:cs typeface="Times New Roman" panose="02020603050405020304" pitchFamily="18" charset="0"/>
              </a:rPr>
              <a:t>                  Kokich and Mathew showed that bone removal should not be more than 2/3</a:t>
            </a:r>
            <a:r>
              <a:rPr lang="en-US" altLang="en-US" baseline="30000">
                <a:latin typeface="Times New Roman" panose="02020603050405020304" pitchFamily="18" charset="0"/>
                <a:cs typeface="Times New Roman" panose="02020603050405020304" pitchFamily="18" charset="0"/>
              </a:rPr>
              <a:t>rd</a:t>
            </a:r>
            <a:r>
              <a:rPr lang="en-US" altLang="en-US">
                <a:latin typeface="Times New Roman" panose="02020603050405020304" pitchFamily="18" charset="0"/>
                <a:cs typeface="Times New Roman" panose="02020603050405020304" pitchFamily="18" charset="0"/>
              </a:rPr>
              <a:t> of the impacted tooth crown.</a:t>
            </a:r>
          </a:p>
          <a:p>
            <a:pPr algn="just">
              <a:lnSpc>
                <a:spcPct val="115000"/>
              </a:lnSpc>
              <a:spcBef>
                <a:spcPct val="15000"/>
              </a:spcBef>
            </a:pPr>
            <a:r>
              <a:rPr lang="en-US" altLang="en-US">
                <a:latin typeface="Times New Roman" panose="02020603050405020304" pitchFamily="18" charset="0"/>
                <a:cs typeface="Times New Roman" panose="02020603050405020304" pitchFamily="18" charset="0"/>
              </a:rPr>
              <a:t>                  Light  orthodontic movement  like  tipping , extrusion, and rotation  have  less periodontal breakdown than Heavy orthodontic movement  like  root uprighting and  torquing.</a:t>
            </a:r>
          </a:p>
          <a:p>
            <a:pPr algn="just">
              <a:lnSpc>
                <a:spcPct val="115000"/>
              </a:lnSpc>
              <a:spcBef>
                <a:spcPct val="15000"/>
              </a:spcBef>
            </a:pPr>
            <a:r>
              <a:rPr lang="en-US" altLang="en-US">
                <a:latin typeface="Times New Roman" panose="02020603050405020304" pitchFamily="18" charset="0"/>
                <a:cs typeface="Times New Roman" panose="02020603050405020304" pitchFamily="18" charset="0"/>
              </a:rPr>
              <a:t>                  In 2002 Charles and Frank showed  periodontal condition depends on the type of surgery.Closed approach seems to be preferable than open approach and apically repositioned flap.</a:t>
            </a:r>
          </a:p>
          <a:p>
            <a:pPr algn="just">
              <a:lnSpc>
                <a:spcPct val="115000"/>
              </a:lnSpc>
              <a:spcBef>
                <a:spcPct val="15000"/>
              </a:spcBef>
            </a:pPr>
            <a:r>
              <a:rPr lang="en-US" altLang="en-US">
                <a:latin typeface="Times New Roman" panose="02020603050405020304" pitchFamily="18" charset="0"/>
                <a:cs typeface="Times New Roman" panose="02020603050405020304" pitchFamily="18" charset="0"/>
              </a:rPr>
              <a:t>                   Kokich showed Liquid etchants should not be used in the exposed surgical field, since it is difficult to prevent the spread to the exposed soft tissues,CEJ,tooth attachment area and bone surfaces.This will aggravates periodontal breakdown. So it is better to use GEL.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4AA3C103-3A88-DB60-628B-D6322CE2470A}"/>
              </a:ext>
            </a:extLst>
          </p:cNvPr>
          <p:cNvSpPr>
            <a:spLocks noGrp="1" noChangeArrowheads="1"/>
          </p:cNvSpPr>
          <p:nvPr>
            <p:ph type="sldNum" sz="quarter" idx="4"/>
          </p:nvPr>
        </p:nvSpPr>
        <p:spPr/>
        <p:txBody>
          <a:bodyPr/>
          <a:lstStyle/>
          <a:p>
            <a:fld id="{2E98559A-6E6C-458C-BEA8-DD19E5442CCB}" type="slidenum">
              <a:rPr lang="en-US" altLang="en-US"/>
              <a:pPr/>
              <a:t>56</a:t>
            </a:fld>
            <a:endParaRPr lang="en-US" altLang="en-US"/>
          </a:p>
        </p:txBody>
      </p:sp>
      <p:sp>
        <p:nvSpPr>
          <p:cNvPr id="64515" name="Rectangle 3">
            <a:extLst>
              <a:ext uri="{FF2B5EF4-FFF2-40B4-BE49-F238E27FC236}">
                <a16:creationId xmlns:a16="http://schemas.microsoft.com/office/drawing/2014/main" id="{73B7D3CC-3843-A28F-AC4D-D50C3C0DA4B7}"/>
              </a:ext>
            </a:extLst>
          </p:cNvPr>
          <p:cNvSpPr>
            <a:spLocks noGrp="1" noChangeArrowheads="1"/>
          </p:cNvSpPr>
          <p:nvPr>
            <p:ph type="subTitle" idx="1"/>
          </p:nvPr>
        </p:nvSpPr>
        <p:spPr>
          <a:xfrm>
            <a:off x="228600" y="533400"/>
            <a:ext cx="8763000" cy="6324600"/>
          </a:xfrm>
        </p:spPr>
        <p:txBody>
          <a:bodyPr/>
          <a:lstStyle/>
          <a:p>
            <a:pPr algn="just"/>
            <a:r>
              <a:rPr lang="en-US" altLang="en-US" sz="3200">
                <a:latin typeface="Times New Roman" panose="02020603050405020304" pitchFamily="18" charset="0"/>
                <a:cs typeface="Times New Roman" panose="02020603050405020304" pitchFamily="18" charset="0"/>
              </a:rPr>
              <a:t>                               </a:t>
            </a:r>
            <a:r>
              <a:rPr lang="en-US" altLang="en-US" sz="3200">
                <a:solidFill>
                  <a:schemeClr val="tx2"/>
                </a:solidFill>
                <a:latin typeface="Times New Roman" panose="02020603050405020304" pitchFamily="18" charset="0"/>
                <a:cs typeface="Times New Roman" panose="02020603050405020304" pitchFamily="18" charset="0"/>
              </a:rPr>
              <a:t>RETENTION</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I) Rotation and spacing occurs in 17.4%. Fibrectomy and fixed bonded retainer is Preferable in most cases.</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II) Clark 1985 showed Lingual drift can be prevented by removal of half moon shaped wedge of tissue from lingual aspect of canine which further improves retention</a:t>
            </a:r>
          </a:p>
          <a:p>
            <a:pPr algn="just">
              <a:lnSpc>
                <a:spcPct val="115000"/>
              </a:lnSpc>
              <a:spcBef>
                <a:spcPct val="0"/>
              </a:spcBef>
            </a:pPr>
            <a:endParaRPr lang="en-US" altLang="en-US">
              <a:latin typeface="Times New Roman" panose="02020603050405020304" pitchFamily="18" charset="0"/>
              <a:cs typeface="Times New Roman" panose="02020603050405020304" pitchFamily="18" charset="0"/>
            </a:endParaRPr>
          </a:p>
          <a:p>
            <a:pPr>
              <a:lnSpc>
                <a:spcPct val="115000"/>
              </a:lnSpc>
              <a:spcBef>
                <a:spcPct val="0"/>
              </a:spcBef>
            </a:pPr>
            <a:r>
              <a:rPr lang="en-US" altLang="en-US" b="1">
                <a:latin typeface="Times New Roman" panose="02020603050405020304" pitchFamily="18" charset="0"/>
                <a:cs typeface="Times New Roman" panose="02020603050405020304" pitchFamily="18" charset="0"/>
              </a:rPr>
              <a:t>                       </a:t>
            </a:r>
            <a:r>
              <a:rPr lang="en-US" altLang="en-US" sz="3200">
                <a:solidFill>
                  <a:schemeClr val="tx2"/>
                </a:solidFill>
                <a:latin typeface="Times New Roman" panose="02020603050405020304" pitchFamily="18" charset="0"/>
                <a:cs typeface="Times New Roman" panose="02020603050405020304" pitchFamily="18" charset="0"/>
              </a:rPr>
              <a:t>COMPLICATION OF UNTREATED IMPACTED CANINE</a:t>
            </a:r>
            <a:r>
              <a:rPr lang="en-US" altLang="en-US" b="1">
                <a:latin typeface="Times New Roman" panose="02020603050405020304" pitchFamily="18" charset="0"/>
                <a:cs typeface="Times New Roman" panose="02020603050405020304" pitchFamily="18" charset="0"/>
              </a:rPr>
              <a:t> </a:t>
            </a:r>
          </a:p>
          <a:p>
            <a:pPr algn="just">
              <a:lnSpc>
                <a:spcPct val="115000"/>
              </a:lnSpc>
              <a:spcBef>
                <a:spcPct val="0"/>
              </a:spcBef>
            </a:pPr>
            <a:r>
              <a:rPr lang="en-US" altLang="en-US" b="1">
                <a:latin typeface="Times New Roman" panose="02020603050405020304" pitchFamily="18" charset="0"/>
                <a:cs typeface="Times New Roman" panose="02020603050405020304" pitchFamily="18" charset="0"/>
              </a:rPr>
              <a:t>           1)  Crown Resorption:</a:t>
            </a:r>
          </a:p>
          <a:p>
            <a:pPr>
              <a:lnSpc>
                <a:spcPct val="115000"/>
              </a:lnSpc>
              <a:spcBef>
                <a:spcPct val="0"/>
              </a:spcBef>
            </a:pPr>
            <a:r>
              <a:rPr lang="en-US" altLang="en-US">
                <a:latin typeface="Times New Roman" panose="02020603050405020304" pitchFamily="18" charset="0"/>
                <a:cs typeface="Times New Roman" panose="02020603050405020304" pitchFamily="18" charset="0"/>
              </a:rPr>
              <a:t>                       With age reduced enamel epithelium  surrounding the completed crown will degenerate  and  its integrity will lost.This leads to direct contact of  bone and connective tissue with the crown and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E46CA725-67A7-4D12-6AD7-6C4B970A93EF}"/>
              </a:ext>
            </a:extLst>
          </p:cNvPr>
          <p:cNvSpPr>
            <a:spLocks noGrp="1" noChangeArrowheads="1"/>
          </p:cNvSpPr>
          <p:nvPr>
            <p:ph type="sldNum" sz="quarter" idx="4"/>
          </p:nvPr>
        </p:nvSpPr>
        <p:spPr/>
        <p:txBody>
          <a:bodyPr/>
          <a:lstStyle/>
          <a:p>
            <a:fld id="{B462C348-7B9C-4414-9353-27730DA26671}" type="slidenum">
              <a:rPr lang="en-US" altLang="en-US"/>
              <a:pPr/>
              <a:t>57</a:t>
            </a:fld>
            <a:endParaRPr lang="en-US" altLang="en-US"/>
          </a:p>
        </p:txBody>
      </p:sp>
      <p:sp>
        <p:nvSpPr>
          <p:cNvPr id="65539" name="Rectangle 3">
            <a:extLst>
              <a:ext uri="{FF2B5EF4-FFF2-40B4-BE49-F238E27FC236}">
                <a16:creationId xmlns:a16="http://schemas.microsoft.com/office/drawing/2014/main" id="{7B322FFE-655A-2786-068C-C549A851A8F4}"/>
              </a:ext>
            </a:extLst>
          </p:cNvPr>
          <p:cNvSpPr>
            <a:spLocks noGrp="1" noChangeArrowheads="1"/>
          </p:cNvSpPr>
          <p:nvPr>
            <p:ph type="subTitle" idx="1"/>
          </p:nvPr>
        </p:nvSpPr>
        <p:spPr>
          <a:xfrm>
            <a:off x="228600" y="1066800"/>
            <a:ext cx="8763000" cy="5410200"/>
          </a:xfrm>
        </p:spPr>
        <p:txBody>
          <a:bodyPr/>
          <a:lstStyle/>
          <a:p>
            <a:pPr marL="457200" indent="-457200"/>
            <a:r>
              <a:rPr lang="en-US" altLang="en-US">
                <a:latin typeface="Times New Roman" panose="02020603050405020304" pitchFamily="18" charset="0"/>
                <a:cs typeface="Times New Roman" panose="02020603050405020304" pitchFamily="18" charset="0"/>
              </a:rPr>
              <a:t>osteolytic activity will leads to resorption of enamel and its replaced </a:t>
            </a:r>
          </a:p>
          <a:p>
            <a:pPr marL="457200" indent="-457200">
              <a:lnSpc>
                <a:spcPct val="115000"/>
              </a:lnSpc>
              <a:spcBef>
                <a:spcPct val="0"/>
              </a:spcBef>
            </a:pPr>
            <a:r>
              <a:rPr lang="en-US" altLang="en-US">
                <a:latin typeface="Times New Roman" panose="02020603050405020304" pitchFamily="18" charset="0"/>
                <a:cs typeface="Times New Roman" panose="02020603050405020304" pitchFamily="18" charset="0"/>
              </a:rPr>
              <a:t>by bone ,a process called </a:t>
            </a:r>
            <a:r>
              <a:rPr lang="en-US" altLang="en-US" b="1">
                <a:latin typeface="Times New Roman" panose="02020603050405020304" pitchFamily="18" charset="0"/>
                <a:cs typeface="Times New Roman" panose="02020603050405020304" pitchFamily="18" charset="0"/>
              </a:rPr>
              <a:t>Replacement Resorption</a:t>
            </a:r>
            <a:r>
              <a:rPr lang="en-US" altLang="en-US">
                <a:latin typeface="Times New Roman" panose="02020603050405020304" pitchFamily="18" charset="0"/>
                <a:cs typeface="Times New Roman" panose="02020603050405020304" pitchFamily="18" charset="0"/>
              </a:rPr>
              <a:t>. This is seen </a:t>
            </a:r>
          </a:p>
          <a:p>
            <a:pPr marL="457200" indent="-457200">
              <a:lnSpc>
                <a:spcPct val="115000"/>
              </a:lnSpc>
              <a:spcBef>
                <a:spcPct val="0"/>
              </a:spcBef>
            </a:pPr>
            <a:r>
              <a:rPr lang="en-US" altLang="en-US">
                <a:latin typeface="Times New Roman" panose="02020603050405020304" pitchFamily="18" charset="0"/>
                <a:cs typeface="Times New Roman" panose="02020603050405020304" pitchFamily="18" charset="0"/>
              </a:rPr>
              <a:t>specially in adult patients  who left untreated 2-3 decade of age.</a:t>
            </a:r>
          </a:p>
          <a:p>
            <a:pPr marL="457200" indent="-457200" algn="just"/>
            <a:r>
              <a:rPr lang="en-US" altLang="en-US">
                <a:latin typeface="Times New Roman" panose="02020603050405020304" pitchFamily="18" charset="0"/>
                <a:cs typeface="Times New Roman" panose="02020603050405020304" pitchFamily="18" charset="0"/>
              </a:rPr>
              <a:t>       2)  Labial or lingual malposition of impacted tooth</a:t>
            </a:r>
          </a:p>
          <a:p>
            <a:pPr marL="457200" indent="-457200" algn="just"/>
            <a:r>
              <a:rPr lang="en-US" altLang="en-US">
                <a:latin typeface="Times New Roman" panose="02020603050405020304" pitchFamily="18" charset="0"/>
                <a:cs typeface="Times New Roman" panose="02020603050405020304" pitchFamily="18" charset="0"/>
              </a:rPr>
              <a:t>       3 ) Migration of neighboring teeth and loss of arch length</a:t>
            </a:r>
          </a:p>
          <a:p>
            <a:pPr marL="457200" indent="-457200"/>
            <a:r>
              <a:rPr lang="en-US" altLang="en-US">
                <a:latin typeface="Times New Roman" panose="02020603050405020304" pitchFamily="18" charset="0"/>
                <a:cs typeface="Times New Roman" panose="02020603050405020304" pitchFamily="18" charset="0"/>
              </a:rPr>
              <a:t>       4) Internal resorption of impacted tooth</a:t>
            </a:r>
            <a:r>
              <a:rPr lang="en-US" altLang="en-US">
                <a:latin typeface="Times New Roman" panose="02020603050405020304" pitchFamily="18" charset="0"/>
              </a:rPr>
              <a:t> </a:t>
            </a:r>
          </a:p>
          <a:p>
            <a:pPr marL="457200" indent="-457200" algn="just"/>
            <a:r>
              <a:rPr lang="en-US" altLang="en-US">
                <a:latin typeface="Times New Roman" panose="02020603050405020304" pitchFamily="18" charset="0"/>
                <a:cs typeface="Times New Roman" panose="02020603050405020304" pitchFamily="18" charset="0"/>
              </a:rPr>
              <a:t>       5)  </a:t>
            </a:r>
            <a:r>
              <a:rPr lang="en-US" altLang="en-US" b="1">
                <a:latin typeface="Times New Roman" panose="02020603050405020304" pitchFamily="18" charset="0"/>
                <a:cs typeface="Times New Roman" panose="02020603050405020304" pitchFamily="18" charset="0"/>
              </a:rPr>
              <a:t>Cyst formation {Dentigerous cyst}</a:t>
            </a:r>
          </a:p>
          <a:p>
            <a:pPr marL="457200" indent="-457200"/>
            <a:r>
              <a:rPr lang="en-US" altLang="en-US">
                <a:latin typeface="Times New Roman" panose="02020603050405020304" pitchFamily="18" charset="0"/>
                <a:cs typeface="Times New Roman" panose="02020603050405020304" pitchFamily="18" charset="0"/>
              </a:rPr>
              <a:t>                          Trauma or carious lesion  of  deciduous  canine  will </a:t>
            </a:r>
          </a:p>
          <a:p>
            <a:pPr marL="457200" indent="-457200"/>
            <a:r>
              <a:rPr lang="en-US" altLang="en-US">
                <a:latin typeface="Times New Roman" panose="02020603050405020304" pitchFamily="18" charset="0"/>
                <a:cs typeface="Times New Roman" panose="02020603050405020304" pitchFamily="18" charset="0"/>
              </a:rPr>
              <a:t>cause periapical pathology which may leads to direct interconnection </a:t>
            </a:r>
          </a:p>
          <a:p>
            <a:pPr marL="457200" indent="-457200"/>
            <a:r>
              <a:rPr lang="en-US" altLang="en-US">
                <a:latin typeface="Times New Roman" panose="02020603050405020304" pitchFamily="18" charset="0"/>
                <a:cs typeface="Times New Roman" panose="02020603050405020304" pitchFamily="18" charset="0"/>
              </a:rPr>
              <a:t>between apical pathology and Follicular sac surrounding the impacted </a:t>
            </a:r>
          </a:p>
          <a:p>
            <a:pPr marL="457200" indent="-457200"/>
            <a:r>
              <a:rPr lang="en-US" altLang="en-US">
                <a:latin typeface="Times New Roman" panose="02020603050405020304" pitchFamily="18" charset="0"/>
                <a:cs typeface="Times New Roman" panose="02020603050405020304" pitchFamily="18" charset="0"/>
              </a:rPr>
              <a:t>canine.If the follicular sac enlarges more than 2-3mm,it represents </a:t>
            </a:r>
          </a:p>
          <a:p>
            <a:pPr marL="457200" indent="-457200"/>
            <a:r>
              <a:rPr lang="en-US" altLang="en-US">
                <a:latin typeface="Times New Roman" panose="02020603050405020304" pitchFamily="18" charset="0"/>
                <a:cs typeface="Times New Roman" panose="02020603050405020304" pitchFamily="18" charset="0"/>
              </a:rPr>
              <a:t>cystic changes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C67FC86A-617D-EC12-85E6-5A45E629ECAA}"/>
              </a:ext>
            </a:extLst>
          </p:cNvPr>
          <p:cNvSpPr>
            <a:spLocks noGrp="1" noChangeArrowheads="1"/>
          </p:cNvSpPr>
          <p:nvPr>
            <p:ph type="sldNum" sz="quarter" idx="4"/>
          </p:nvPr>
        </p:nvSpPr>
        <p:spPr/>
        <p:txBody>
          <a:bodyPr/>
          <a:lstStyle/>
          <a:p>
            <a:fld id="{F7F00639-2F83-4BBD-A524-40B189147456}" type="slidenum">
              <a:rPr lang="en-US" altLang="en-US"/>
              <a:pPr/>
              <a:t>58</a:t>
            </a:fld>
            <a:endParaRPr lang="en-US" altLang="en-US"/>
          </a:p>
        </p:txBody>
      </p:sp>
      <p:sp>
        <p:nvSpPr>
          <p:cNvPr id="66563" name="Rectangle 1027">
            <a:extLst>
              <a:ext uri="{FF2B5EF4-FFF2-40B4-BE49-F238E27FC236}">
                <a16:creationId xmlns:a16="http://schemas.microsoft.com/office/drawing/2014/main" id="{77988728-DE3B-BEE7-CA95-70AD533794C8}"/>
              </a:ext>
            </a:extLst>
          </p:cNvPr>
          <p:cNvSpPr>
            <a:spLocks noGrp="1" noChangeArrowheads="1"/>
          </p:cNvSpPr>
          <p:nvPr>
            <p:ph type="subTitle" idx="1"/>
          </p:nvPr>
        </p:nvSpPr>
        <p:spPr>
          <a:xfrm>
            <a:off x="609600" y="609600"/>
            <a:ext cx="8229600" cy="5943600"/>
          </a:xfrm>
        </p:spPr>
        <p:txBody>
          <a:bodyPr/>
          <a:lstStyle/>
          <a:p>
            <a:pPr>
              <a:lnSpc>
                <a:spcPct val="115000"/>
              </a:lnSpc>
              <a:spcBef>
                <a:spcPct val="15000"/>
              </a:spcBef>
            </a:pPr>
            <a:r>
              <a:rPr lang="en-US" altLang="en-US">
                <a:latin typeface="Times New Roman" panose="02020603050405020304" pitchFamily="18" charset="0"/>
                <a:cs typeface="Times New Roman" panose="02020603050405020304" pitchFamily="18" charset="0"/>
              </a:rPr>
              <a:t>                    Dentigerous cyst orginates after the crown of the tooth completely formed by acclumation of fluid  between the reduced  enamel epithelium and the tooth crown. </a:t>
            </a:r>
          </a:p>
          <a:p>
            <a:pPr>
              <a:lnSpc>
                <a:spcPct val="115000"/>
              </a:lnSpc>
              <a:spcBef>
                <a:spcPct val="15000"/>
              </a:spcBef>
            </a:pPr>
            <a:r>
              <a:rPr lang="en-US" altLang="en-US">
                <a:latin typeface="Times New Roman" panose="02020603050405020304" pitchFamily="18" charset="0"/>
                <a:cs typeface="Times New Roman" panose="02020603050405020304" pitchFamily="18" charset="0"/>
              </a:rPr>
              <a:t>                    Dentigerous cyst may enlarges at the expenses of maxillary bone and displace canine  higher in the maxilla. </a:t>
            </a:r>
          </a:p>
          <a:p>
            <a:pPr>
              <a:lnSpc>
                <a:spcPct val="115000"/>
              </a:lnSpc>
              <a:spcBef>
                <a:spcPct val="15000"/>
              </a:spcBef>
            </a:pPr>
            <a:r>
              <a:rPr lang="en-US" altLang="en-US">
                <a:latin typeface="Times New Roman" panose="02020603050405020304" pitchFamily="18" charset="0"/>
                <a:cs typeface="Times New Roman" panose="02020603050405020304" pitchFamily="18" charset="0"/>
              </a:rPr>
              <a:t>   </a:t>
            </a:r>
            <a:r>
              <a:rPr lang="en-US" altLang="en-US" b="1">
                <a:latin typeface="Times New Roman" panose="02020603050405020304" pitchFamily="18" charset="0"/>
                <a:cs typeface="Times New Roman" panose="02020603050405020304" pitchFamily="18" charset="0"/>
              </a:rPr>
              <a:t>Potential complication</a:t>
            </a:r>
            <a:r>
              <a:rPr lang="en-US" altLang="en-US">
                <a:latin typeface="Times New Roman" panose="02020603050405020304" pitchFamily="18" charset="0"/>
                <a:cs typeface="Times New Roman" panose="02020603050405020304" pitchFamily="18" charset="0"/>
              </a:rPr>
              <a:t> of dentigerous cyst </a:t>
            </a:r>
          </a:p>
          <a:p>
            <a:pPr>
              <a:lnSpc>
                <a:spcPct val="115000"/>
              </a:lnSpc>
              <a:spcBef>
                <a:spcPct val="15000"/>
              </a:spcBef>
            </a:pPr>
            <a:r>
              <a:rPr lang="en-US" altLang="en-US">
                <a:latin typeface="Times New Roman" panose="02020603050405020304" pitchFamily="18" charset="0"/>
                <a:cs typeface="Times New Roman" panose="02020603050405020304" pitchFamily="18" charset="0"/>
              </a:rPr>
              <a:t>         a) ameloblastoma </a:t>
            </a:r>
          </a:p>
          <a:p>
            <a:pPr>
              <a:lnSpc>
                <a:spcPct val="115000"/>
              </a:lnSpc>
              <a:spcBef>
                <a:spcPct val="15000"/>
              </a:spcBef>
            </a:pPr>
            <a:r>
              <a:rPr lang="en-US" altLang="en-US">
                <a:latin typeface="Times New Roman" panose="02020603050405020304" pitchFamily="18" charset="0"/>
                <a:cs typeface="Times New Roman" panose="02020603050405020304" pitchFamily="18" charset="0"/>
              </a:rPr>
              <a:t>         b) Epidermoid Carcinoma</a:t>
            </a:r>
          </a:p>
          <a:p>
            <a:pPr>
              <a:lnSpc>
                <a:spcPct val="115000"/>
              </a:lnSpc>
              <a:spcBef>
                <a:spcPct val="15000"/>
              </a:spcBef>
            </a:pPr>
            <a:r>
              <a:rPr lang="en-US" altLang="en-US">
                <a:latin typeface="Times New Roman" panose="02020603050405020304" pitchFamily="18" charset="0"/>
                <a:cs typeface="Times New Roman" panose="02020603050405020304" pitchFamily="18" charset="0"/>
              </a:rPr>
              <a:t>         c) MucoEpidermoid carcinoma</a:t>
            </a:r>
          </a:p>
          <a:p>
            <a:pPr>
              <a:lnSpc>
                <a:spcPct val="115000"/>
              </a:lnSpc>
              <a:spcBef>
                <a:spcPct val="15000"/>
              </a:spcBef>
            </a:pPr>
            <a:r>
              <a:rPr lang="en-US" altLang="en-US" b="1">
                <a:latin typeface="Times New Roman" panose="02020603050405020304" pitchFamily="18" charset="0"/>
                <a:cs typeface="Times New Roman" panose="02020603050405020304" pitchFamily="18" charset="0"/>
              </a:rPr>
              <a:t>   6) Resorption ofLateral incisor root:</a:t>
            </a:r>
            <a:endParaRPr lang="en-US" altLang="en-US">
              <a:latin typeface="Times New Roman" panose="02020603050405020304" pitchFamily="18" charset="0"/>
              <a:cs typeface="Times New Roman" panose="02020603050405020304" pitchFamily="18" charset="0"/>
            </a:endParaRPr>
          </a:p>
          <a:p>
            <a:pPr>
              <a:lnSpc>
                <a:spcPct val="115000"/>
              </a:lnSpc>
              <a:spcBef>
                <a:spcPct val="15000"/>
              </a:spcBef>
            </a:pPr>
            <a:r>
              <a:rPr lang="en-US" altLang="en-US">
                <a:latin typeface="Times New Roman" panose="02020603050405020304" pitchFamily="18" charset="0"/>
                <a:cs typeface="Times New Roman" panose="02020603050405020304" pitchFamily="18" charset="0"/>
              </a:rPr>
              <a:t>                   This progress of undesirable phenomenon depends on eruptive movement of the impacted canine. If the impacted tooth is removed or redirected  the resorption process usually ceases.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A70CFEBE-8CEF-B934-0EC0-96D92BA02D1F}"/>
              </a:ext>
            </a:extLst>
          </p:cNvPr>
          <p:cNvSpPr>
            <a:spLocks noGrp="1" noChangeArrowheads="1"/>
          </p:cNvSpPr>
          <p:nvPr>
            <p:ph type="sldNum" sz="quarter" idx="4"/>
          </p:nvPr>
        </p:nvSpPr>
        <p:spPr/>
        <p:txBody>
          <a:bodyPr/>
          <a:lstStyle/>
          <a:p>
            <a:fld id="{18814CD4-676B-454D-B79A-268F3A3BC04C}" type="slidenum">
              <a:rPr lang="en-US" altLang="en-US"/>
              <a:pPr/>
              <a:t>59</a:t>
            </a:fld>
            <a:endParaRPr lang="en-US" altLang="en-US"/>
          </a:p>
        </p:txBody>
      </p:sp>
      <p:sp>
        <p:nvSpPr>
          <p:cNvPr id="67587" name="Rectangle 3">
            <a:extLst>
              <a:ext uri="{FF2B5EF4-FFF2-40B4-BE49-F238E27FC236}">
                <a16:creationId xmlns:a16="http://schemas.microsoft.com/office/drawing/2014/main" id="{532C6359-91C6-9BC5-188A-2875FF160213}"/>
              </a:ext>
            </a:extLst>
          </p:cNvPr>
          <p:cNvSpPr>
            <a:spLocks noGrp="1" noChangeArrowheads="1"/>
          </p:cNvSpPr>
          <p:nvPr>
            <p:ph type="subTitle" idx="1"/>
          </p:nvPr>
        </p:nvSpPr>
        <p:spPr>
          <a:xfrm>
            <a:off x="381000" y="762000"/>
            <a:ext cx="8534400" cy="5562600"/>
          </a:xfrm>
        </p:spPr>
        <p:txBody>
          <a:bodyPr/>
          <a:lstStyle/>
          <a:p>
            <a:pPr algn="just">
              <a:lnSpc>
                <a:spcPct val="115000"/>
              </a:lnSpc>
              <a:spcBef>
                <a:spcPct val="0"/>
              </a:spcBef>
            </a:pPr>
            <a:r>
              <a:rPr lang="en-US" altLang="en-US" sz="3200">
                <a:solidFill>
                  <a:schemeClr val="tx2"/>
                </a:solidFill>
                <a:latin typeface="Times New Roman" panose="02020603050405020304" pitchFamily="18" charset="0"/>
                <a:cs typeface="Times New Roman" panose="02020603050405020304" pitchFamily="18" charset="0"/>
              </a:rPr>
              <a:t>              TIME TO EXTRACT CANINE</a:t>
            </a:r>
          </a:p>
          <a:p>
            <a:pPr algn="just">
              <a:lnSpc>
                <a:spcPct val="115000"/>
              </a:lnSpc>
              <a:spcBef>
                <a:spcPct val="0"/>
              </a:spcBef>
            </a:pPr>
            <a:endParaRPr lang="en-US" altLang="en-US" sz="3200">
              <a:solidFill>
                <a:schemeClr val="tx2"/>
              </a:solidFill>
              <a:latin typeface="Times New Roman" panose="02020603050405020304" pitchFamily="18" charset="0"/>
              <a:cs typeface="Times New Roman" panose="02020603050405020304" pitchFamily="18" charset="0"/>
            </a:endParaRP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1.   Ankylosed and cant be transplanted.</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2.   External and internal root resorption</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3.   Dilacerated root</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4.   If impaction is severe such that canine lodges between the roots of central and lateral incisors and the orthodontic movement will Jeopardizes adjacent   teeth.</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5.  Occlusion is acceptable with 1</a:t>
            </a:r>
            <a:r>
              <a:rPr lang="en-US" altLang="en-US" baseline="30000">
                <a:latin typeface="Times New Roman" panose="02020603050405020304" pitchFamily="18" charset="0"/>
                <a:cs typeface="Times New Roman" panose="02020603050405020304" pitchFamily="18" charset="0"/>
              </a:rPr>
              <a:t>st</a:t>
            </a:r>
            <a:r>
              <a:rPr lang="en-US" altLang="en-US">
                <a:latin typeface="Times New Roman" panose="02020603050405020304" pitchFamily="18" charset="0"/>
                <a:cs typeface="Times New Roman" panose="02020603050405020304" pitchFamily="18" charset="0"/>
              </a:rPr>
              <a:t> premolar in canine place.</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6.    If any severe  pathologic changes {Cyst,Infection}</a:t>
            </a:r>
          </a:p>
          <a:p>
            <a:pPr algn="just">
              <a:lnSpc>
                <a:spcPct val="115000"/>
              </a:lnSpc>
              <a:spcBef>
                <a:spcPct val="0"/>
              </a:spcBef>
            </a:pPr>
            <a:r>
              <a:rPr lang="en-US" altLang="en-US">
                <a:latin typeface="Times New Roman" panose="02020603050405020304" pitchFamily="18" charset="0"/>
                <a:cs typeface="Times New Roman" panose="02020603050405020304" pitchFamily="18" charset="0"/>
              </a:rPr>
              <a:t>             7.    If patient does not desire orthodontic </a:t>
            </a:r>
          </a:p>
          <a:p>
            <a:pPr>
              <a:lnSpc>
                <a:spcPct val="115000"/>
              </a:lnSpc>
              <a:spcBef>
                <a:spcPct val="0"/>
              </a:spcBef>
            </a:pPr>
            <a:endParaRPr lang="en-US" altLang="en-US">
              <a:latin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68FCA7AA-D73F-B58C-26BC-0DC578589159}"/>
              </a:ext>
            </a:extLst>
          </p:cNvPr>
          <p:cNvSpPr>
            <a:spLocks noGrp="1" noChangeArrowheads="1"/>
          </p:cNvSpPr>
          <p:nvPr>
            <p:ph type="sldNum" sz="quarter" idx="4"/>
          </p:nvPr>
        </p:nvSpPr>
        <p:spPr/>
        <p:txBody>
          <a:bodyPr/>
          <a:lstStyle/>
          <a:p>
            <a:fld id="{724A33F7-BB39-47E2-87DB-2D402A3E24DF}" type="slidenum">
              <a:rPr lang="en-US" altLang="en-US"/>
              <a:pPr/>
              <a:t>60</a:t>
            </a:fld>
            <a:endParaRPr lang="en-US" altLang="en-US"/>
          </a:p>
        </p:txBody>
      </p:sp>
      <p:sp>
        <p:nvSpPr>
          <p:cNvPr id="68611" name="Rectangle 3">
            <a:extLst>
              <a:ext uri="{FF2B5EF4-FFF2-40B4-BE49-F238E27FC236}">
                <a16:creationId xmlns:a16="http://schemas.microsoft.com/office/drawing/2014/main" id="{75AA8293-D1EE-A11E-6137-8A4AADDCC7E2}"/>
              </a:ext>
            </a:extLst>
          </p:cNvPr>
          <p:cNvSpPr>
            <a:spLocks noGrp="1" noChangeArrowheads="1"/>
          </p:cNvSpPr>
          <p:nvPr>
            <p:ph type="subTitle" idx="1"/>
          </p:nvPr>
        </p:nvSpPr>
        <p:spPr>
          <a:xfrm>
            <a:off x="609600" y="990600"/>
            <a:ext cx="8229600" cy="5257800"/>
          </a:xfrm>
        </p:spPr>
        <p:txBody>
          <a:bodyPr/>
          <a:lstStyle/>
          <a:p>
            <a:pPr algn="just">
              <a:lnSpc>
                <a:spcPct val="120000"/>
              </a:lnSpc>
              <a:spcBef>
                <a:spcPct val="0"/>
              </a:spcBef>
            </a:pPr>
            <a:r>
              <a:rPr lang="en-US" altLang="en-US" sz="3200">
                <a:solidFill>
                  <a:schemeClr val="tx2"/>
                </a:solidFill>
                <a:latin typeface="Times New Roman" panose="02020603050405020304" pitchFamily="18" charset="0"/>
                <a:cs typeface="Times New Roman" panose="02020603050405020304" pitchFamily="18" charset="0"/>
              </a:rPr>
              <a:t>Conclusion:</a:t>
            </a:r>
          </a:p>
          <a:p>
            <a:pPr>
              <a:lnSpc>
                <a:spcPct val="120000"/>
              </a:lnSpc>
              <a:spcBef>
                <a:spcPct val="0"/>
              </a:spcBef>
            </a:pPr>
            <a:r>
              <a:rPr lang="en-US" altLang="en-US">
                <a:latin typeface="Times New Roman" panose="02020603050405020304" pitchFamily="18" charset="0"/>
                <a:cs typeface="Times New Roman" panose="02020603050405020304" pitchFamily="18" charset="0"/>
              </a:rPr>
              <a:t>                     Thus management of the impacted canine is one of the greatest challenge  for orthodontist. Success  of the treatment depends upon patient cooperation, Age of patient, Proper diagnosis, Level of canine impaction, Inclination and Depth of impaction, Amount of root formation, Type of exposure of tooth, Amount of bone removal, Type of attachment, Orthodontic traction. All these parameter plays important role when managing impacted canines to achieve good canine alignment in the arch with canine guided occlusion, Gingival level, and Integrity of periodontium</a:t>
            </a:r>
            <a:r>
              <a:rPr lang="en-US" altLang="en-US">
                <a:cs typeface="Times New Roman" panose="02020603050405020304" pitchFamily="18" charset="0"/>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83D17B7E-BED9-0D64-55F2-F059F8EB8788}"/>
              </a:ext>
            </a:extLst>
          </p:cNvPr>
          <p:cNvSpPr>
            <a:spLocks noGrp="1" noChangeArrowheads="1"/>
          </p:cNvSpPr>
          <p:nvPr>
            <p:ph type="sldNum" sz="quarter" idx="4"/>
          </p:nvPr>
        </p:nvSpPr>
        <p:spPr/>
        <p:txBody>
          <a:bodyPr/>
          <a:lstStyle/>
          <a:p>
            <a:fld id="{A8CEE1C0-C534-47D4-AD0F-0902B79589F6}" type="slidenum">
              <a:rPr lang="en-US" altLang="en-US"/>
              <a:pPr/>
              <a:t>61</a:t>
            </a:fld>
            <a:endParaRPr lang="en-US" altLang="en-US"/>
          </a:p>
        </p:txBody>
      </p:sp>
      <p:sp>
        <p:nvSpPr>
          <p:cNvPr id="27650" name="Rectangle 2">
            <a:extLst>
              <a:ext uri="{FF2B5EF4-FFF2-40B4-BE49-F238E27FC236}">
                <a16:creationId xmlns:a16="http://schemas.microsoft.com/office/drawing/2014/main" id="{9D4DA35E-8F49-6F61-929D-ADA73CFBA4BA}"/>
              </a:ext>
            </a:extLst>
          </p:cNvPr>
          <p:cNvSpPr>
            <a:spLocks noGrp="1" noChangeArrowheads="1"/>
          </p:cNvSpPr>
          <p:nvPr>
            <p:ph type="ctrTitle"/>
          </p:nvPr>
        </p:nvSpPr>
        <p:spPr>
          <a:xfrm>
            <a:off x="2555776" y="-387424"/>
            <a:ext cx="5806008" cy="4392488"/>
          </a:xfrm>
        </p:spPr>
        <p:txBody>
          <a:bodyPr/>
          <a:lstStyle/>
          <a:p>
            <a:r>
              <a:rPr lang="en-US" altLang="en-US" dirty="0">
                <a:latin typeface="Algerian" panose="04020705040A02060702" pitchFamily="82" charset="0"/>
              </a:rPr>
              <a:t>Thanks</a:t>
            </a:r>
          </a:p>
        </p:txBody>
      </p:sp>
    </p:spTree>
  </p:cSld>
  <p:clrMapOvr>
    <a:masterClrMapping/>
  </p:clrMapOvr>
</p:sld>
</file>

<file path=ppt/theme/theme1.xml><?xml version="1.0" encoding="utf-8"?>
<a:theme xmlns:a="http://schemas.openxmlformats.org/drawingml/2006/main" name="Generic">
  <a:themeElements>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Generic">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Generic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Generi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Office\Templates\1033\Generic.pot</Template>
  <TotalTime>843</TotalTime>
  <Words>5755</Words>
  <Application>Microsoft Office PowerPoint</Application>
  <PresentationFormat>On-screen Show (4:3)</PresentationFormat>
  <Paragraphs>547</Paragraphs>
  <Slides>61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Times New Roman</vt:lpstr>
      <vt:lpstr>Arial Narrow</vt:lpstr>
      <vt:lpstr>Arial</vt:lpstr>
      <vt:lpstr>Wingdings</vt:lpstr>
      <vt:lpstr>Generic</vt:lpstr>
      <vt:lpstr> Impacted Canine Tooth                    and               its Management</vt:lpstr>
      <vt:lpstr>PowerPoint Presentation</vt:lpstr>
      <vt:lpstr>Introduction</vt:lpstr>
      <vt:lpstr>Maxillary canine</vt:lpstr>
      <vt:lpstr>PowerPoint Presentation</vt:lpstr>
      <vt:lpstr>PowerPoint Presentation</vt:lpstr>
      <vt:lpstr>Classification of canine impaction: </vt:lpstr>
      <vt:lpstr>PowerPoint Presentation</vt:lpstr>
      <vt:lpstr>Reason for canine Impaction</vt:lpstr>
      <vt:lpstr>PowerPoint Presentation</vt:lpstr>
      <vt:lpstr>Berger Concept :{Systemic cause of impaction}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CEO</dc:creator>
  <cp:lastModifiedBy>dentalexpertusa@gmail.com</cp:lastModifiedBy>
  <cp:revision>38</cp:revision>
  <cp:lastPrinted>1601-01-01T00:00:00Z</cp:lastPrinted>
  <dcterms:created xsi:type="dcterms:W3CDTF">1601-01-01T00:00:00Z</dcterms:created>
  <dcterms:modified xsi:type="dcterms:W3CDTF">2025-12-19T11:50:18Z</dcterms:modified>
</cp:coreProperties>
</file>