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av" ContentType="audio/x-wav"/>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78" r:id="rId2"/>
    <p:sldId id="327" r:id="rId3"/>
    <p:sldId id="288" r:id="rId4"/>
    <p:sldId id="289" r:id="rId5"/>
    <p:sldId id="290" r:id="rId6"/>
    <p:sldId id="292" r:id="rId7"/>
    <p:sldId id="293" r:id="rId8"/>
    <p:sldId id="294" r:id="rId9"/>
    <p:sldId id="295" r:id="rId10"/>
    <p:sldId id="296" r:id="rId11"/>
    <p:sldId id="297" r:id="rId12"/>
    <p:sldId id="298" r:id="rId13"/>
    <p:sldId id="299" r:id="rId14"/>
    <p:sldId id="300" r:id="rId15"/>
    <p:sldId id="301" r:id="rId16"/>
    <p:sldId id="302" r:id="rId17"/>
    <p:sldId id="303" r:id="rId18"/>
    <p:sldId id="304" r:id="rId19"/>
    <p:sldId id="305" r:id="rId20"/>
    <p:sldId id="306" r:id="rId21"/>
    <p:sldId id="307" r:id="rId22"/>
    <p:sldId id="308" r:id="rId23"/>
    <p:sldId id="309" r:id="rId24"/>
    <p:sldId id="310" r:id="rId25"/>
    <p:sldId id="311" r:id="rId26"/>
    <p:sldId id="312" r:id="rId27"/>
    <p:sldId id="313" r:id="rId28"/>
    <p:sldId id="314" r:id="rId29"/>
    <p:sldId id="315" r:id="rId30"/>
    <p:sldId id="316" r:id="rId31"/>
    <p:sldId id="276" r:id="rId32"/>
    <p:sldId id="317" r:id="rId33"/>
    <p:sldId id="318" r:id="rId34"/>
    <p:sldId id="323" r:id="rId35"/>
    <p:sldId id="324" r:id="rId36"/>
    <p:sldId id="325" r:id="rId37"/>
    <p:sldId id="277" r:id="rId38"/>
    <p:sldId id="275" r:id="rId39"/>
    <p:sldId id="326" r:id="rId40"/>
  </p:sldIdLst>
  <p:sldSz cx="9144000" cy="6858000" type="screen4x3"/>
  <p:notesSz cx="6858000" cy="9144000"/>
  <p:defaultTextStyle>
    <a:defPPr>
      <a:defRPr lang="en-US"/>
    </a:defPPr>
    <a:lvl1pPr algn="ctr"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ctr"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ctr"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ctr"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ctr"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33CC"/>
    <a:srgbClr val="FF6600"/>
    <a:srgbClr val="FF3300"/>
    <a:srgbClr val="663300"/>
    <a:srgbClr val="FFFF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2" d="100"/>
          <a:sy n="62" d="100"/>
        </p:scale>
        <p:origin x="676" y="44"/>
      </p:cViewPr>
      <p:guideLst>
        <p:guide orient="horz" pos="2160"/>
        <p:guide pos="2880"/>
      </p:guideLst>
    </p:cSldViewPr>
  </p:slideViewPr>
  <p:notesTextViewPr>
    <p:cViewPr>
      <p:scale>
        <a:sx n="100" d="100"/>
        <a:sy n="100" d="100"/>
      </p:scale>
      <p:origin x="0" y="0"/>
    </p:cViewPr>
  </p:notesTextViewPr>
  <p:sorterViewPr>
    <p:cViewPr>
      <p:scale>
        <a:sx n="66" d="100"/>
        <a:sy n="66" d="100"/>
      </p:scale>
      <p:origin x="0" y="11976"/>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a:extLst>
              <a:ext uri="{FF2B5EF4-FFF2-40B4-BE49-F238E27FC236}">
                <a16:creationId xmlns:a16="http://schemas.microsoft.com/office/drawing/2014/main" id="{DC2B1D76-5948-F9FB-5662-6F30A588F889}"/>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8366BCF8-95FB-AF5A-CDD6-51497628C011}"/>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B06C17B3-F0F8-1DC3-F62C-7FD544B655E0}"/>
              </a:ext>
            </a:extLst>
          </p:cNvPr>
          <p:cNvSpPr>
            <a:spLocks noGrp="1" noChangeArrowheads="1"/>
          </p:cNvSpPr>
          <p:nvPr>
            <p:ph type="sldNum" sz="quarter" idx="12"/>
          </p:nvPr>
        </p:nvSpPr>
        <p:spPr>
          <a:ln/>
        </p:spPr>
        <p:txBody>
          <a:bodyPr/>
          <a:lstStyle>
            <a:lvl1pPr>
              <a:defRPr/>
            </a:lvl1pPr>
          </a:lstStyle>
          <a:p>
            <a:fld id="{25E6EE76-AAE4-4987-99FB-A1E1D0D611F3}" type="slidenum">
              <a:rPr lang="en-US" altLang="en-US"/>
              <a:pPr/>
              <a:t>‹#›</a:t>
            </a:fld>
            <a:endParaRPr lang="en-US" altLang="en-US"/>
          </a:p>
        </p:txBody>
      </p:sp>
    </p:spTree>
    <p:extLst>
      <p:ext uri="{BB962C8B-B14F-4D97-AF65-F5344CB8AC3E}">
        <p14:creationId xmlns:p14="http://schemas.microsoft.com/office/powerpoint/2010/main" val="91057815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B928AE93-3E2F-1716-7360-F0C83EB9CE91}"/>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8E1EF901-1003-52A9-48C0-B4AC9B77937A}"/>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6F769A09-FF9A-E29F-2B2E-F381F1F0C835}"/>
              </a:ext>
            </a:extLst>
          </p:cNvPr>
          <p:cNvSpPr>
            <a:spLocks noGrp="1" noChangeArrowheads="1"/>
          </p:cNvSpPr>
          <p:nvPr>
            <p:ph type="sldNum" sz="quarter" idx="12"/>
          </p:nvPr>
        </p:nvSpPr>
        <p:spPr>
          <a:ln/>
        </p:spPr>
        <p:txBody>
          <a:bodyPr/>
          <a:lstStyle>
            <a:lvl1pPr>
              <a:defRPr/>
            </a:lvl1pPr>
          </a:lstStyle>
          <a:p>
            <a:fld id="{04645B05-9738-4D9D-AD7F-D84C92AB97B8}" type="slidenum">
              <a:rPr lang="en-US" altLang="en-US"/>
              <a:pPr/>
              <a:t>‹#›</a:t>
            </a:fld>
            <a:endParaRPr lang="en-US" altLang="en-US"/>
          </a:p>
        </p:txBody>
      </p:sp>
    </p:spTree>
    <p:extLst>
      <p:ext uri="{BB962C8B-B14F-4D97-AF65-F5344CB8AC3E}">
        <p14:creationId xmlns:p14="http://schemas.microsoft.com/office/powerpoint/2010/main" val="255158720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a:extLst>
              <a:ext uri="{FF2B5EF4-FFF2-40B4-BE49-F238E27FC236}">
                <a16:creationId xmlns:a16="http://schemas.microsoft.com/office/drawing/2014/main" id="{574544A9-A3DC-2DE2-3B87-3707C50D0A65}"/>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DA6E70F8-E91E-8291-C1F9-A742CCE49BF4}"/>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FC4F983F-753C-79FA-E1D7-25E7CB1FC6DC}"/>
              </a:ext>
            </a:extLst>
          </p:cNvPr>
          <p:cNvSpPr>
            <a:spLocks noGrp="1" noChangeArrowheads="1"/>
          </p:cNvSpPr>
          <p:nvPr>
            <p:ph type="sldNum" sz="quarter" idx="12"/>
          </p:nvPr>
        </p:nvSpPr>
        <p:spPr>
          <a:ln/>
        </p:spPr>
        <p:txBody>
          <a:bodyPr/>
          <a:lstStyle>
            <a:lvl1pPr>
              <a:defRPr/>
            </a:lvl1pPr>
          </a:lstStyle>
          <a:p>
            <a:fld id="{542D4D8E-6247-488C-A1F0-35725E1CC189}" type="slidenum">
              <a:rPr lang="en-US" altLang="en-US"/>
              <a:pPr/>
              <a:t>‹#›</a:t>
            </a:fld>
            <a:endParaRPr lang="en-US" altLang="en-US"/>
          </a:p>
        </p:txBody>
      </p:sp>
    </p:spTree>
    <p:extLst>
      <p:ext uri="{BB962C8B-B14F-4D97-AF65-F5344CB8AC3E}">
        <p14:creationId xmlns:p14="http://schemas.microsoft.com/office/powerpoint/2010/main" val="331651441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a:extLst>
              <a:ext uri="{FF2B5EF4-FFF2-40B4-BE49-F238E27FC236}">
                <a16:creationId xmlns:a16="http://schemas.microsoft.com/office/drawing/2014/main" id="{B3FB2A1F-A567-DA53-01A2-B65B430E58AF}"/>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C4CAE173-FDB4-84CF-C6DB-5DC9FAF47987}"/>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69745A40-FD50-CDE8-2130-9431BD876FE1}"/>
              </a:ext>
            </a:extLst>
          </p:cNvPr>
          <p:cNvSpPr>
            <a:spLocks noGrp="1" noChangeArrowheads="1"/>
          </p:cNvSpPr>
          <p:nvPr>
            <p:ph type="sldNum" sz="quarter" idx="12"/>
          </p:nvPr>
        </p:nvSpPr>
        <p:spPr>
          <a:ln/>
        </p:spPr>
        <p:txBody>
          <a:bodyPr/>
          <a:lstStyle>
            <a:lvl1pPr>
              <a:defRPr/>
            </a:lvl1pPr>
          </a:lstStyle>
          <a:p>
            <a:fld id="{2DF73965-5FDD-4371-BD13-D9CDA220B2BA}" type="slidenum">
              <a:rPr lang="en-US" altLang="en-US"/>
              <a:pPr/>
              <a:t>‹#›</a:t>
            </a:fld>
            <a:endParaRPr lang="en-US" altLang="en-US"/>
          </a:p>
        </p:txBody>
      </p:sp>
    </p:spTree>
    <p:extLst>
      <p:ext uri="{BB962C8B-B14F-4D97-AF65-F5344CB8AC3E}">
        <p14:creationId xmlns:p14="http://schemas.microsoft.com/office/powerpoint/2010/main" val="400185317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a:extLst>
              <a:ext uri="{FF2B5EF4-FFF2-40B4-BE49-F238E27FC236}">
                <a16:creationId xmlns:a16="http://schemas.microsoft.com/office/drawing/2014/main" id="{7E71A869-550F-8E0C-7D78-27EFAF840C2A}"/>
              </a:ext>
            </a:extLst>
          </p:cNvPr>
          <p:cNvSpPr>
            <a:spLocks noGrp="1" noChangeArrowheads="1"/>
          </p:cNvSpPr>
          <p:nvPr>
            <p:ph type="dt" sz="half" idx="10"/>
          </p:nvPr>
        </p:nvSpPr>
        <p:spPr>
          <a:ln/>
        </p:spPr>
        <p:txBody>
          <a:bodyPr/>
          <a:lstStyle>
            <a:lvl1pPr>
              <a:defRPr/>
            </a:lvl1pPr>
          </a:lstStyle>
          <a:p>
            <a:pPr>
              <a:defRPr/>
            </a:pPr>
            <a:endParaRPr lang="en-US"/>
          </a:p>
        </p:txBody>
      </p:sp>
      <p:sp>
        <p:nvSpPr>
          <p:cNvPr id="8" name="Rectangle 5">
            <a:extLst>
              <a:ext uri="{FF2B5EF4-FFF2-40B4-BE49-F238E27FC236}">
                <a16:creationId xmlns:a16="http://schemas.microsoft.com/office/drawing/2014/main" id="{80B5DC5C-B174-B73E-DADE-D5B75B5A25EC}"/>
              </a:ext>
            </a:extLst>
          </p:cNvPr>
          <p:cNvSpPr>
            <a:spLocks noGrp="1" noChangeArrowheads="1"/>
          </p:cNvSpPr>
          <p:nvPr>
            <p:ph type="ftr" sz="quarter" idx="11"/>
          </p:nvPr>
        </p:nvSpPr>
        <p:spPr>
          <a:ln/>
        </p:spPr>
        <p:txBody>
          <a:bodyPr/>
          <a:lstStyle>
            <a:lvl1pPr>
              <a:defRPr/>
            </a:lvl1pPr>
          </a:lstStyle>
          <a:p>
            <a:pPr>
              <a:defRPr/>
            </a:pPr>
            <a:endParaRPr lang="en-US"/>
          </a:p>
        </p:txBody>
      </p:sp>
      <p:sp>
        <p:nvSpPr>
          <p:cNvPr id="9" name="Rectangle 6">
            <a:extLst>
              <a:ext uri="{FF2B5EF4-FFF2-40B4-BE49-F238E27FC236}">
                <a16:creationId xmlns:a16="http://schemas.microsoft.com/office/drawing/2014/main" id="{F96A2D74-5485-2129-ACAB-616480DC1A33}"/>
              </a:ext>
            </a:extLst>
          </p:cNvPr>
          <p:cNvSpPr>
            <a:spLocks noGrp="1" noChangeArrowheads="1"/>
          </p:cNvSpPr>
          <p:nvPr>
            <p:ph type="sldNum" sz="quarter" idx="12"/>
          </p:nvPr>
        </p:nvSpPr>
        <p:spPr>
          <a:ln/>
        </p:spPr>
        <p:txBody>
          <a:bodyPr/>
          <a:lstStyle>
            <a:lvl1pPr>
              <a:defRPr/>
            </a:lvl1pPr>
          </a:lstStyle>
          <a:p>
            <a:fld id="{BFED017D-351F-4C0D-B5D0-42C5746B19BE}" type="slidenum">
              <a:rPr lang="en-US" altLang="en-US"/>
              <a:pPr/>
              <a:t>‹#›</a:t>
            </a:fld>
            <a:endParaRPr lang="en-US" altLang="en-US"/>
          </a:p>
        </p:txBody>
      </p:sp>
    </p:spTree>
    <p:extLst>
      <p:ext uri="{BB962C8B-B14F-4D97-AF65-F5344CB8AC3E}">
        <p14:creationId xmlns:p14="http://schemas.microsoft.com/office/powerpoint/2010/main" val="237073251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a:extLst>
              <a:ext uri="{FF2B5EF4-FFF2-40B4-BE49-F238E27FC236}">
                <a16:creationId xmlns:a16="http://schemas.microsoft.com/office/drawing/2014/main" id="{7708A5EC-7755-0601-B0F2-4E4905D47E9D}"/>
              </a:ext>
            </a:extLst>
          </p:cNvPr>
          <p:cNvSpPr>
            <a:spLocks noGrp="1" noChangeArrowheads="1"/>
          </p:cNvSpPr>
          <p:nvPr>
            <p:ph type="dt" sz="half" idx="10"/>
          </p:nvPr>
        </p:nvSpPr>
        <p:spPr>
          <a:ln/>
        </p:spPr>
        <p:txBody>
          <a:bodyPr/>
          <a:lstStyle>
            <a:lvl1pPr>
              <a:defRPr/>
            </a:lvl1pPr>
          </a:lstStyle>
          <a:p>
            <a:pPr>
              <a:defRPr/>
            </a:pPr>
            <a:endParaRPr lang="en-US"/>
          </a:p>
        </p:txBody>
      </p:sp>
      <p:sp>
        <p:nvSpPr>
          <p:cNvPr id="4" name="Rectangle 5">
            <a:extLst>
              <a:ext uri="{FF2B5EF4-FFF2-40B4-BE49-F238E27FC236}">
                <a16:creationId xmlns:a16="http://schemas.microsoft.com/office/drawing/2014/main" id="{2863401F-5DFE-1292-EBD7-AD47FFC3C75B}"/>
              </a:ext>
            </a:extLst>
          </p:cNvPr>
          <p:cNvSpPr>
            <a:spLocks noGrp="1" noChangeArrowheads="1"/>
          </p:cNvSpPr>
          <p:nvPr>
            <p:ph type="ftr" sz="quarter" idx="11"/>
          </p:nvPr>
        </p:nvSpPr>
        <p:spPr>
          <a:ln/>
        </p:spPr>
        <p:txBody>
          <a:bodyPr/>
          <a:lstStyle>
            <a:lvl1pPr>
              <a:defRPr/>
            </a:lvl1pPr>
          </a:lstStyle>
          <a:p>
            <a:pPr>
              <a:defRPr/>
            </a:pPr>
            <a:endParaRPr lang="en-US"/>
          </a:p>
        </p:txBody>
      </p:sp>
      <p:sp>
        <p:nvSpPr>
          <p:cNvPr id="5" name="Rectangle 6">
            <a:extLst>
              <a:ext uri="{FF2B5EF4-FFF2-40B4-BE49-F238E27FC236}">
                <a16:creationId xmlns:a16="http://schemas.microsoft.com/office/drawing/2014/main" id="{19317F07-C36A-5473-56D2-693E16FE3D9D}"/>
              </a:ext>
            </a:extLst>
          </p:cNvPr>
          <p:cNvSpPr>
            <a:spLocks noGrp="1" noChangeArrowheads="1"/>
          </p:cNvSpPr>
          <p:nvPr>
            <p:ph type="sldNum" sz="quarter" idx="12"/>
          </p:nvPr>
        </p:nvSpPr>
        <p:spPr>
          <a:ln/>
        </p:spPr>
        <p:txBody>
          <a:bodyPr/>
          <a:lstStyle>
            <a:lvl1pPr>
              <a:defRPr/>
            </a:lvl1pPr>
          </a:lstStyle>
          <a:p>
            <a:fld id="{399F0E77-F278-4A92-97FA-DA6D3585A568}" type="slidenum">
              <a:rPr lang="en-US" altLang="en-US"/>
              <a:pPr/>
              <a:t>‹#›</a:t>
            </a:fld>
            <a:endParaRPr lang="en-US" altLang="en-US"/>
          </a:p>
        </p:txBody>
      </p:sp>
    </p:spTree>
    <p:extLst>
      <p:ext uri="{BB962C8B-B14F-4D97-AF65-F5344CB8AC3E}">
        <p14:creationId xmlns:p14="http://schemas.microsoft.com/office/powerpoint/2010/main" val="16385612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B4012F7C-907E-8188-F50C-6935FC821495}"/>
              </a:ext>
            </a:extLst>
          </p:cNvPr>
          <p:cNvSpPr>
            <a:spLocks noGrp="1" noChangeArrowheads="1"/>
          </p:cNvSpPr>
          <p:nvPr>
            <p:ph type="dt" sz="half" idx="10"/>
          </p:nvPr>
        </p:nvSpPr>
        <p:spPr>
          <a:ln/>
        </p:spPr>
        <p:txBody>
          <a:bodyPr/>
          <a:lstStyle>
            <a:lvl1pPr>
              <a:defRPr/>
            </a:lvl1pPr>
          </a:lstStyle>
          <a:p>
            <a:pPr>
              <a:defRPr/>
            </a:pPr>
            <a:endParaRPr lang="en-US"/>
          </a:p>
        </p:txBody>
      </p:sp>
      <p:sp>
        <p:nvSpPr>
          <p:cNvPr id="3" name="Rectangle 5">
            <a:extLst>
              <a:ext uri="{FF2B5EF4-FFF2-40B4-BE49-F238E27FC236}">
                <a16:creationId xmlns:a16="http://schemas.microsoft.com/office/drawing/2014/main" id="{A068FCD9-2CCB-AD02-ECA0-6D79F978408F}"/>
              </a:ext>
            </a:extLst>
          </p:cNvPr>
          <p:cNvSpPr>
            <a:spLocks noGrp="1" noChangeArrowheads="1"/>
          </p:cNvSpPr>
          <p:nvPr>
            <p:ph type="ftr" sz="quarter" idx="11"/>
          </p:nvPr>
        </p:nvSpPr>
        <p:spPr>
          <a:ln/>
        </p:spPr>
        <p:txBody>
          <a:bodyPr/>
          <a:lstStyle>
            <a:lvl1pPr>
              <a:defRPr/>
            </a:lvl1pPr>
          </a:lstStyle>
          <a:p>
            <a:pPr>
              <a:defRPr/>
            </a:pPr>
            <a:endParaRPr lang="en-US"/>
          </a:p>
        </p:txBody>
      </p:sp>
      <p:sp>
        <p:nvSpPr>
          <p:cNvPr id="4" name="Rectangle 6">
            <a:extLst>
              <a:ext uri="{FF2B5EF4-FFF2-40B4-BE49-F238E27FC236}">
                <a16:creationId xmlns:a16="http://schemas.microsoft.com/office/drawing/2014/main" id="{A3810E1D-2D16-21E8-2D4E-7BFC7D26C1B0}"/>
              </a:ext>
            </a:extLst>
          </p:cNvPr>
          <p:cNvSpPr>
            <a:spLocks noGrp="1" noChangeArrowheads="1"/>
          </p:cNvSpPr>
          <p:nvPr>
            <p:ph type="sldNum" sz="quarter" idx="12"/>
          </p:nvPr>
        </p:nvSpPr>
        <p:spPr>
          <a:ln/>
        </p:spPr>
        <p:txBody>
          <a:bodyPr/>
          <a:lstStyle>
            <a:lvl1pPr>
              <a:defRPr/>
            </a:lvl1pPr>
          </a:lstStyle>
          <a:p>
            <a:fld id="{7B679DFD-9FA6-4E61-A9BA-BC56EA5B772F}" type="slidenum">
              <a:rPr lang="en-US" altLang="en-US"/>
              <a:pPr/>
              <a:t>‹#›</a:t>
            </a:fld>
            <a:endParaRPr lang="en-US" altLang="en-US"/>
          </a:p>
        </p:txBody>
      </p:sp>
    </p:spTree>
    <p:extLst>
      <p:ext uri="{BB962C8B-B14F-4D97-AF65-F5344CB8AC3E}">
        <p14:creationId xmlns:p14="http://schemas.microsoft.com/office/powerpoint/2010/main" val="241302099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5366A023-9EFF-BE8C-C595-522B68F97286}"/>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BBB304FF-BC73-D106-F588-07B6FBF6913E}"/>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964F9288-952B-3424-43A4-2D20A1E9DAC3}"/>
              </a:ext>
            </a:extLst>
          </p:cNvPr>
          <p:cNvSpPr>
            <a:spLocks noGrp="1" noChangeArrowheads="1"/>
          </p:cNvSpPr>
          <p:nvPr>
            <p:ph type="sldNum" sz="quarter" idx="12"/>
          </p:nvPr>
        </p:nvSpPr>
        <p:spPr>
          <a:ln/>
        </p:spPr>
        <p:txBody>
          <a:bodyPr/>
          <a:lstStyle>
            <a:lvl1pPr>
              <a:defRPr/>
            </a:lvl1pPr>
          </a:lstStyle>
          <a:p>
            <a:fld id="{A42E7326-4672-4F11-A763-95F1CCCCC587}" type="slidenum">
              <a:rPr lang="en-US" altLang="en-US"/>
              <a:pPr/>
              <a:t>‹#›</a:t>
            </a:fld>
            <a:endParaRPr lang="en-US" altLang="en-US"/>
          </a:p>
        </p:txBody>
      </p:sp>
    </p:spTree>
    <p:extLst>
      <p:ext uri="{BB962C8B-B14F-4D97-AF65-F5344CB8AC3E}">
        <p14:creationId xmlns:p14="http://schemas.microsoft.com/office/powerpoint/2010/main" val="364179771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5AA5EF9F-4142-83C8-458E-F0F5680CD276}"/>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4E9F359A-8ACB-1B4F-1427-B8B0FAB15F37}"/>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77879B3C-78A2-F8D1-1A11-572123E64752}"/>
              </a:ext>
            </a:extLst>
          </p:cNvPr>
          <p:cNvSpPr>
            <a:spLocks noGrp="1" noChangeArrowheads="1"/>
          </p:cNvSpPr>
          <p:nvPr>
            <p:ph type="sldNum" sz="quarter" idx="12"/>
          </p:nvPr>
        </p:nvSpPr>
        <p:spPr>
          <a:ln/>
        </p:spPr>
        <p:txBody>
          <a:bodyPr/>
          <a:lstStyle>
            <a:lvl1pPr>
              <a:defRPr/>
            </a:lvl1pPr>
          </a:lstStyle>
          <a:p>
            <a:fld id="{1FB8C813-7F26-4D00-87D3-DD90E12FF30A}" type="slidenum">
              <a:rPr lang="en-US" altLang="en-US"/>
              <a:pPr/>
              <a:t>‹#›</a:t>
            </a:fld>
            <a:endParaRPr lang="en-US" altLang="en-US"/>
          </a:p>
        </p:txBody>
      </p:sp>
    </p:spTree>
    <p:extLst>
      <p:ext uri="{BB962C8B-B14F-4D97-AF65-F5344CB8AC3E}">
        <p14:creationId xmlns:p14="http://schemas.microsoft.com/office/powerpoint/2010/main" val="122284658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0F832254-6F85-0506-72DD-02F2BC824EBC}"/>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C38B9A2D-274B-8973-3B40-D7C803954FFA}"/>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11C2DB70-4203-853C-24A3-F92D3A373782}"/>
              </a:ext>
            </a:extLst>
          </p:cNvPr>
          <p:cNvSpPr>
            <a:spLocks noGrp="1" noChangeArrowheads="1"/>
          </p:cNvSpPr>
          <p:nvPr>
            <p:ph type="sldNum" sz="quarter" idx="12"/>
          </p:nvPr>
        </p:nvSpPr>
        <p:spPr>
          <a:ln/>
        </p:spPr>
        <p:txBody>
          <a:bodyPr/>
          <a:lstStyle>
            <a:lvl1pPr>
              <a:defRPr/>
            </a:lvl1pPr>
          </a:lstStyle>
          <a:p>
            <a:fld id="{BE05D86E-9633-483E-B398-7E6B25336C33}" type="slidenum">
              <a:rPr lang="en-US" altLang="en-US"/>
              <a:pPr/>
              <a:t>‹#›</a:t>
            </a:fld>
            <a:endParaRPr lang="en-US" altLang="en-US"/>
          </a:p>
        </p:txBody>
      </p:sp>
    </p:spTree>
    <p:extLst>
      <p:ext uri="{BB962C8B-B14F-4D97-AF65-F5344CB8AC3E}">
        <p14:creationId xmlns:p14="http://schemas.microsoft.com/office/powerpoint/2010/main" val="304652676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4607C72F-5C59-787A-C8B1-AEF160E42D15}"/>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6886A199-80B6-D7EE-1896-85C4F2F76607}"/>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4B3749A0-4AB0-86D0-CDC7-A086C136314D}"/>
              </a:ext>
            </a:extLst>
          </p:cNvPr>
          <p:cNvSpPr>
            <a:spLocks noGrp="1" noChangeArrowheads="1"/>
          </p:cNvSpPr>
          <p:nvPr>
            <p:ph type="sldNum" sz="quarter" idx="12"/>
          </p:nvPr>
        </p:nvSpPr>
        <p:spPr>
          <a:ln/>
        </p:spPr>
        <p:txBody>
          <a:bodyPr/>
          <a:lstStyle>
            <a:lvl1pPr>
              <a:defRPr/>
            </a:lvl1pPr>
          </a:lstStyle>
          <a:p>
            <a:fld id="{D9F2A230-7CC5-45F0-98D5-B6C187918F53}" type="slidenum">
              <a:rPr lang="en-US" altLang="en-US"/>
              <a:pPr/>
              <a:t>‹#›</a:t>
            </a:fld>
            <a:endParaRPr lang="en-US" altLang="en-US"/>
          </a:p>
        </p:txBody>
      </p:sp>
    </p:spTree>
    <p:extLst>
      <p:ext uri="{BB962C8B-B14F-4D97-AF65-F5344CB8AC3E}">
        <p14:creationId xmlns:p14="http://schemas.microsoft.com/office/powerpoint/2010/main" val="207546576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880074-0351-9513-ADBE-C407A46FB4DC}"/>
              </a:ext>
            </a:extLst>
          </p:cNvPr>
          <p:cNvSpPr>
            <a:spLocks noGrp="1"/>
          </p:cNvSpPr>
          <p:nvPr>
            <p:ph type="title"/>
          </p:nvPr>
        </p:nvSpPr>
        <p:spPr>
          <a:xfrm>
            <a:off x="457200" y="274638"/>
            <a:ext cx="8229600" cy="1143000"/>
          </a:xfrm>
        </p:spPr>
        <p:txBody>
          <a:bodyPr/>
          <a:lstStyle/>
          <a:p>
            <a:r>
              <a:rPr lang="en-US"/>
              <a:t>Click to edit Master title style</a:t>
            </a:r>
            <a:endParaRPr lang="en-IN"/>
          </a:p>
        </p:txBody>
      </p:sp>
      <p:sp>
        <p:nvSpPr>
          <p:cNvPr id="3" name="Text Placeholder 2">
            <a:extLst>
              <a:ext uri="{FF2B5EF4-FFF2-40B4-BE49-F238E27FC236}">
                <a16:creationId xmlns:a16="http://schemas.microsoft.com/office/drawing/2014/main" id="{AAC59DF5-F0AE-6CAF-2815-F9023FF9AEFF}"/>
              </a:ext>
            </a:extLst>
          </p:cNvPr>
          <p:cNvSpPr>
            <a:spLocks noGrp="1"/>
          </p:cNvSpPr>
          <p:nvPr>
            <p:ph type="body" sz="half" idx="1"/>
          </p:nvPr>
        </p:nvSpPr>
        <p:spPr>
          <a:xfrm>
            <a:off x="457200" y="1600200"/>
            <a:ext cx="40386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a:extLst>
              <a:ext uri="{FF2B5EF4-FFF2-40B4-BE49-F238E27FC236}">
                <a16:creationId xmlns:a16="http://schemas.microsoft.com/office/drawing/2014/main" id="{6C19F3F9-1D80-125D-1AB5-25C90150C531}"/>
              </a:ext>
            </a:extLst>
          </p:cNvPr>
          <p:cNvSpPr>
            <a:spLocks noGrp="1"/>
          </p:cNvSpPr>
          <p:nvPr>
            <p:ph sz="half" idx="2"/>
          </p:nvPr>
        </p:nvSpPr>
        <p:spPr>
          <a:xfrm>
            <a:off x="4648200" y="1600200"/>
            <a:ext cx="40386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a:extLst>
              <a:ext uri="{FF2B5EF4-FFF2-40B4-BE49-F238E27FC236}">
                <a16:creationId xmlns:a16="http://schemas.microsoft.com/office/drawing/2014/main" id="{DBAE4DD3-F742-B4AA-0F55-7B9A6A7D1312}"/>
              </a:ext>
            </a:extLst>
          </p:cNvPr>
          <p:cNvSpPr>
            <a:spLocks noGrp="1"/>
          </p:cNvSpPr>
          <p:nvPr>
            <p:ph type="dt" sz="half" idx="10"/>
          </p:nvPr>
        </p:nvSpPr>
        <p:spPr>
          <a:xfrm>
            <a:off x="457200" y="6245225"/>
            <a:ext cx="2133600" cy="476250"/>
          </a:xfrm>
        </p:spPr>
        <p:txBody>
          <a:bodyPr/>
          <a:lstStyle>
            <a:lvl1pPr>
              <a:defRPr/>
            </a:lvl1pPr>
          </a:lstStyle>
          <a:p>
            <a:pPr>
              <a:defRPr/>
            </a:pPr>
            <a:endParaRPr lang="en-US"/>
          </a:p>
        </p:txBody>
      </p:sp>
      <p:sp>
        <p:nvSpPr>
          <p:cNvPr id="6" name="Footer Placeholder 5">
            <a:extLst>
              <a:ext uri="{FF2B5EF4-FFF2-40B4-BE49-F238E27FC236}">
                <a16:creationId xmlns:a16="http://schemas.microsoft.com/office/drawing/2014/main" id="{D1971219-DA8E-35DC-687F-9FC0059D7424}"/>
              </a:ext>
            </a:extLst>
          </p:cNvPr>
          <p:cNvSpPr>
            <a:spLocks noGrp="1"/>
          </p:cNvSpPr>
          <p:nvPr>
            <p:ph type="ftr" sz="quarter" idx="11"/>
          </p:nvPr>
        </p:nvSpPr>
        <p:spPr>
          <a:xfrm>
            <a:off x="3124200" y="6245225"/>
            <a:ext cx="2895600" cy="476250"/>
          </a:xfrm>
        </p:spPr>
        <p:txBody>
          <a:bodyPr/>
          <a:lstStyle>
            <a:lvl1pPr>
              <a:defRPr/>
            </a:lvl1pPr>
          </a:lstStyle>
          <a:p>
            <a:pPr>
              <a:defRPr/>
            </a:pPr>
            <a:endParaRPr lang="en-US"/>
          </a:p>
        </p:txBody>
      </p:sp>
      <p:sp>
        <p:nvSpPr>
          <p:cNvPr id="7" name="Slide Number Placeholder 6">
            <a:extLst>
              <a:ext uri="{FF2B5EF4-FFF2-40B4-BE49-F238E27FC236}">
                <a16:creationId xmlns:a16="http://schemas.microsoft.com/office/drawing/2014/main" id="{3B1751AE-1C03-3560-7E6A-8AB6915947BE}"/>
              </a:ext>
            </a:extLst>
          </p:cNvPr>
          <p:cNvSpPr>
            <a:spLocks noGrp="1"/>
          </p:cNvSpPr>
          <p:nvPr>
            <p:ph type="sldNum" sz="quarter" idx="12"/>
          </p:nvPr>
        </p:nvSpPr>
        <p:spPr>
          <a:xfrm>
            <a:off x="6553200" y="6245225"/>
            <a:ext cx="2133600" cy="476250"/>
          </a:xfrm>
        </p:spPr>
        <p:txBody>
          <a:bodyPr/>
          <a:lstStyle>
            <a:lvl1pPr>
              <a:defRPr/>
            </a:lvl1pPr>
          </a:lstStyle>
          <a:p>
            <a:fld id="{8DD13E43-80ED-4DB9-B257-FA7AA721E1D4}" type="slidenum">
              <a:rPr lang="en-US" altLang="en-US"/>
              <a:pPr/>
              <a:t>‹#›</a:t>
            </a:fld>
            <a:endParaRPr lang="en-US" altLang="en-US"/>
          </a:p>
        </p:txBody>
      </p:sp>
    </p:spTree>
    <p:extLst>
      <p:ext uri="{BB962C8B-B14F-4D97-AF65-F5344CB8AC3E}">
        <p14:creationId xmlns:p14="http://schemas.microsoft.com/office/powerpoint/2010/main" val="889833222"/>
      </p:ext>
    </p:extLst>
  </p:cSld>
  <p:clrMapOvr>
    <a:masterClrMapping/>
  </p:clrMapOvr>
  <p:transition spd="slow">
    <p:wheel spokes="8"/>
    <p:sndAc>
      <p:stSnd>
        <p:snd r:embed="rId1" name="camera.wav"/>
      </p:stSnd>
    </p:sndAc>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audio" Target="../media/audio1.wav"/></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pattFill prst="pct20">
          <a:fgClr>
            <a:srgbClr val="92D050"/>
          </a:fgClr>
          <a:bgClr>
            <a:schemeClr val="bg1"/>
          </a:bgClr>
        </a:patt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528A5175-CEDC-8E64-64E3-6F0685280D48}"/>
              </a:ext>
            </a:extLst>
          </p:cNvPr>
          <p:cNvSpPr>
            <a:spLocks noGrp="1" noChangeArrowheads="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Rectangle 3">
            <a:extLst>
              <a:ext uri="{FF2B5EF4-FFF2-40B4-BE49-F238E27FC236}">
                <a16:creationId xmlns:a16="http://schemas.microsoft.com/office/drawing/2014/main" id="{73AD6FF4-AAB9-2633-BC0B-B55056DA0A87}"/>
              </a:ext>
            </a:extLst>
          </p:cNvPr>
          <p:cNvSpPr>
            <a:spLocks noGrp="1" noChangeArrowheads="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a:extLst>
              <a:ext uri="{FF2B5EF4-FFF2-40B4-BE49-F238E27FC236}">
                <a16:creationId xmlns:a16="http://schemas.microsoft.com/office/drawing/2014/main" id="{466EF36D-59F8-A8E4-082D-416356B0448F}"/>
              </a:ext>
            </a:extLst>
          </p:cNvPr>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sz="1400" smtClean="0">
                <a:latin typeface="Arial" charset="0"/>
                <a:cs typeface="Arial" charset="0"/>
              </a:defRPr>
            </a:lvl1pPr>
          </a:lstStyle>
          <a:p>
            <a:pPr>
              <a:defRPr/>
            </a:pPr>
            <a:endParaRPr lang="en-US"/>
          </a:p>
        </p:txBody>
      </p:sp>
      <p:sp>
        <p:nvSpPr>
          <p:cNvPr id="1029" name="Rectangle 5">
            <a:extLst>
              <a:ext uri="{FF2B5EF4-FFF2-40B4-BE49-F238E27FC236}">
                <a16:creationId xmlns:a16="http://schemas.microsoft.com/office/drawing/2014/main" id="{81346BA4-E229-A5D4-60F3-DC87B0DFD00D}"/>
              </a:ext>
            </a:extLst>
          </p:cNvPr>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smtClean="0">
                <a:latin typeface="Arial" charset="0"/>
                <a:cs typeface="Arial" charset="0"/>
              </a:defRPr>
            </a:lvl1pPr>
          </a:lstStyle>
          <a:p>
            <a:pPr>
              <a:defRPr/>
            </a:pPr>
            <a:endParaRPr lang="en-US"/>
          </a:p>
        </p:txBody>
      </p:sp>
      <p:sp>
        <p:nvSpPr>
          <p:cNvPr id="1030" name="Rectangle 6">
            <a:extLst>
              <a:ext uri="{FF2B5EF4-FFF2-40B4-BE49-F238E27FC236}">
                <a16:creationId xmlns:a16="http://schemas.microsoft.com/office/drawing/2014/main" id="{2EDB8FC3-0B09-8528-354C-7DF8E83A6B85}"/>
              </a:ext>
            </a:extLst>
          </p:cNvPr>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fld id="{FFC76D20-A3C9-4488-AB93-E3F5DB314702}" type="slidenum">
              <a:rPr lang="en-US" altLang="en-US"/>
              <a:pPr/>
              <a:t>‹#›</a:t>
            </a:fld>
            <a:endParaRPr lang="en-US" altLang="en-US"/>
          </a:p>
        </p:txBody>
      </p:sp>
    </p:spTree>
  </p:cSld>
  <p:clrMap bg1="lt1" tx1="dk1" bg2="lt2" tx2="dk2" accent1="accent1" accent2="accent2" accent3="accent3" accent4="accent4" accent5="accent5" accent6="accent6" hlink="hlink" folHlink="folHlink"/>
  <p:sldLayoutIdLst>
    <p:sldLayoutId id="2147483659" r:id="rId1"/>
    <p:sldLayoutId id="2147483658" r:id="rId2"/>
    <p:sldLayoutId id="2147483657" r:id="rId3"/>
    <p:sldLayoutId id="2147483656" r:id="rId4"/>
    <p:sldLayoutId id="2147483655" r:id="rId5"/>
    <p:sldLayoutId id="2147483654" r:id="rId6"/>
    <p:sldLayoutId id="2147483653" r:id="rId7"/>
    <p:sldLayoutId id="2147483652" r:id="rId8"/>
    <p:sldLayoutId id="2147483651" r:id="rId9"/>
    <p:sldLayoutId id="2147483650" r:id="rId10"/>
    <p:sldLayoutId id="2147483649" r:id="rId11"/>
    <p:sldLayoutId id="2147483660" r:id="rId12"/>
  </p:sldLayoutIdLst>
  <p:transition spd="slow">
    <p:wheel spokes="8"/>
    <p:sndAc>
      <p:stSnd>
        <p:snd r:embed="rId14" name="camera.wav"/>
      </p:stSnd>
    </p:sndAc>
  </p:transition>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cs typeface="Arial" charset="0"/>
        </a:defRPr>
      </a:lvl2pPr>
      <a:lvl3pPr algn="ctr" rtl="0" eaLnBrk="0" fontAlgn="base" hangingPunct="0">
        <a:spcBef>
          <a:spcPct val="0"/>
        </a:spcBef>
        <a:spcAft>
          <a:spcPct val="0"/>
        </a:spcAft>
        <a:defRPr sz="4400">
          <a:solidFill>
            <a:schemeClr val="tx2"/>
          </a:solidFill>
          <a:latin typeface="Arial" charset="0"/>
          <a:cs typeface="Arial" charset="0"/>
        </a:defRPr>
      </a:lvl3pPr>
      <a:lvl4pPr algn="ctr" rtl="0" eaLnBrk="0" fontAlgn="base" hangingPunct="0">
        <a:spcBef>
          <a:spcPct val="0"/>
        </a:spcBef>
        <a:spcAft>
          <a:spcPct val="0"/>
        </a:spcAft>
        <a:defRPr sz="4400">
          <a:solidFill>
            <a:schemeClr val="tx2"/>
          </a:solidFill>
          <a:latin typeface="Arial" charset="0"/>
          <a:cs typeface="Arial" charset="0"/>
        </a:defRPr>
      </a:lvl4pPr>
      <a:lvl5pPr algn="ctr" rtl="0" eaLnBrk="0" fontAlgn="base" hangingPunct="0">
        <a:spcBef>
          <a:spcPct val="0"/>
        </a:spcBef>
        <a:spcAft>
          <a:spcPct val="0"/>
        </a:spcAft>
        <a:defRPr sz="4400">
          <a:solidFill>
            <a:schemeClr val="tx2"/>
          </a:solidFill>
          <a:latin typeface="Arial" charset="0"/>
          <a:cs typeface="Arial" charset="0"/>
        </a:defRPr>
      </a:lvl5pPr>
      <a:lvl6pPr marL="457200" algn="ctr" rtl="0" fontAlgn="base">
        <a:spcBef>
          <a:spcPct val="0"/>
        </a:spcBef>
        <a:spcAft>
          <a:spcPct val="0"/>
        </a:spcAft>
        <a:defRPr sz="4400">
          <a:solidFill>
            <a:schemeClr val="tx2"/>
          </a:solidFill>
          <a:latin typeface="Arial" charset="0"/>
          <a:cs typeface="Arial" charset="0"/>
        </a:defRPr>
      </a:lvl6pPr>
      <a:lvl7pPr marL="914400" algn="ctr" rtl="0" fontAlgn="base">
        <a:spcBef>
          <a:spcPct val="0"/>
        </a:spcBef>
        <a:spcAft>
          <a:spcPct val="0"/>
        </a:spcAft>
        <a:defRPr sz="4400">
          <a:solidFill>
            <a:schemeClr val="tx2"/>
          </a:solidFill>
          <a:latin typeface="Arial" charset="0"/>
          <a:cs typeface="Arial" charset="0"/>
        </a:defRPr>
      </a:lvl7pPr>
      <a:lvl8pPr marL="1371600" algn="ctr" rtl="0" fontAlgn="base">
        <a:spcBef>
          <a:spcPct val="0"/>
        </a:spcBef>
        <a:spcAft>
          <a:spcPct val="0"/>
        </a:spcAft>
        <a:defRPr sz="4400">
          <a:solidFill>
            <a:schemeClr val="tx2"/>
          </a:solidFill>
          <a:latin typeface="Arial" charset="0"/>
          <a:cs typeface="Arial" charset="0"/>
        </a:defRPr>
      </a:lvl8pPr>
      <a:lvl9pPr marL="1828800" algn="ctr" rtl="0" fontAlgn="base">
        <a:spcBef>
          <a:spcPct val="0"/>
        </a:spcBef>
        <a:spcAft>
          <a:spcPct val="0"/>
        </a:spcAft>
        <a:defRPr sz="4400">
          <a:solidFill>
            <a:schemeClr val="tx2"/>
          </a:solidFill>
          <a:latin typeface="Arial" charset="0"/>
          <a:cs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audio" Target="../media/audio1.wav"/><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audio" Target="../media/audio1.wav"/><Relationship Id="rId1" Type="http://schemas.openxmlformats.org/officeDocument/2006/relationships/slideLayout" Target="../slideLayouts/slideLayout7.xml"/><Relationship Id="rId5" Type="http://schemas.openxmlformats.org/officeDocument/2006/relationships/image" Target="../media/image4.jpeg"/><Relationship Id="rId4" Type="http://schemas.openxmlformats.org/officeDocument/2006/relationships/image" Target="../media/image3.jpeg"/></Relationships>
</file>

<file path=ppt/slides/_rels/slide6.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audio" Target="../media/audio2.wav"/><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WordArt 10">
            <a:extLst>
              <a:ext uri="{FF2B5EF4-FFF2-40B4-BE49-F238E27FC236}">
                <a16:creationId xmlns:a16="http://schemas.microsoft.com/office/drawing/2014/main" id="{A49A4127-6631-CA44-FC68-B60128AEE8D0}"/>
              </a:ext>
            </a:extLst>
          </p:cNvPr>
          <p:cNvSpPr>
            <a:spLocks noChangeArrowheads="1" noChangeShapeType="1" noTextEdit="1"/>
          </p:cNvSpPr>
          <p:nvPr/>
        </p:nvSpPr>
        <p:spPr bwMode="auto">
          <a:xfrm>
            <a:off x="5943600" y="4953000"/>
            <a:ext cx="2819400" cy="1447800"/>
          </a:xfrm>
          <a:prstGeom prst="rect">
            <a:avLst/>
          </a:prstGeom>
          <a:extLst>
            <a:ext uri="{AF507438-7753-43E0-B8FC-AC1667EBCBE1}">
              <a14:hiddenEffects xmlns:a14="http://schemas.microsoft.com/office/drawing/2010/main">
                <a:effectLst/>
              </a14:hiddenEffects>
            </a:ext>
          </a:extLst>
        </p:spPr>
        <p:txBody>
          <a:bodyPr wrap="none" fromWordArt="1">
            <a:prstTxWarp prst="textCascadeUp">
              <a:avLst>
                <a:gd name="adj" fmla="val 100000"/>
              </a:avLst>
            </a:prstTxWarp>
          </a:bodyPr>
          <a:lstStyle/>
          <a:p>
            <a:pPr algn="r"/>
            <a:endParaRPr lang="en-US" sz="3600" kern="10" dirty="0">
              <a:ln w="9525">
                <a:solidFill>
                  <a:srgbClr val="000000"/>
                </a:solidFill>
                <a:round/>
                <a:headEnd/>
                <a:tailEnd/>
              </a:ln>
              <a:gradFill rotWithShape="0">
                <a:gsLst>
                  <a:gs pos="0">
                    <a:srgbClr val="FFE701"/>
                  </a:gs>
                  <a:gs pos="100000">
                    <a:srgbClr val="FE3E02"/>
                  </a:gs>
                </a:gsLst>
                <a:lin ang="5400000" scaled="1"/>
              </a:gradFill>
              <a:latin typeface="Impact" panose="020B0806030902050204" pitchFamily="34" charset="0"/>
            </a:endParaRPr>
          </a:p>
        </p:txBody>
      </p:sp>
      <p:sp>
        <p:nvSpPr>
          <p:cNvPr id="35843" name="WordArt 11">
            <a:extLst>
              <a:ext uri="{FF2B5EF4-FFF2-40B4-BE49-F238E27FC236}">
                <a16:creationId xmlns:a16="http://schemas.microsoft.com/office/drawing/2014/main" id="{F072BC8C-BCA1-0870-0234-30643F2D62C5}"/>
              </a:ext>
            </a:extLst>
          </p:cNvPr>
          <p:cNvSpPr>
            <a:spLocks noChangeArrowheads="1" noChangeShapeType="1" noTextEdit="1"/>
          </p:cNvSpPr>
          <p:nvPr/>
        </p:nvSpPr>
        <p:spPr bwMode="auto">
          <a:xfrm>
            <a:off x="1066800" y="3505200"/>
            <a:ext cx="3886200" cy="1981200"/>
          </a:xfrm>
          <a:prstGeom prst="rect">
            <a:avLst/>
          </a:prstGeom>
          <a:extLst>
            <a:ext uri="{AF507438-7753-43E0-B8FC-AC1667EBCBE1}">
              <a14:hiddenEffects xmlns:a14="http://schemas.microsoft.com/office/drawing/2010/main">
                <a:effectLst/>
              </a14:hiddenEffects>
            </a:ext>
          </a:extLst>
        </p:spPr>
        <p:txBody>
          <a:bodyPr wrap="none" fromWordArt="1">
            <a:prstTxWarp prst="textSlantUp">
              <a:avLst>
                <a:gd name="adj" fmla="val 0"/>
              </a:avLst>
            </a:prstTxWarp>
          </a:bodyPr>
          <a:lstStyle/>
          <a:p>
            <a:endParaRPr lang="en-IN" sz="3600" kern="10" dirty="0">
              <a:ln w="9525">
                <a:solidFill>
                  <a:srgbClr val="CC99FF"/>
                </a:solidFill>
                <a:round/>
                <a:headEnd/>
                <a:tailEnd/>
              </a:ln>
              <a:gradFill rotWithShape="0">
                <a:gsLst>
                  <a:gs pos="0">
                    <a:srgbClr val="6600CC"/>
                  </a:gs>
                  <a:gs pos="100000">
                    <a:srgbClr val="CC00CC"/>
                  </a:gs>
                </a:gsLst>
                <a:lin ang="5400000" scaled="1"/>
              </a:gradFill>
              <a:latin typeface="Impact" panose="020B0806030902050204" pitchFamily="34" charset="0"/>
            </a:endParaRPr>
          </a:p>
        </p:txBody>
      </p:sp>
      <p:sp>
        <p:nvSpPr>
          <p:cNvPr id="35844" name="Rectangle 13">
            <a:extLst>
              <a:ext uri="{FF2B5EF4-FFF2-40B4-BE49-F238E27FC236}">
                <a16:creationId xmlns:a16="http://schemas.microsoft.com/office/drawing/2014/main" id="{365150A8-2CC1-D5CB-7091-E7AFE51EF4A7}"/>
              </a:ext>
            </a:extLst>
          </p:cNvPr>
          <p:cNvSpPr>
            <a:spLocks noGrp="1" noChangeArrowheads="1"/>
          </p:cNvSpPr>
          <p:nvPr>
            <p:ph type="title" idx="4294967295"/>
          </p:nvPr>
        </p:nvSpPr>
        <p:spPr>
          <a:xfrm>
            <a:off x="152400" y="715295"/>
            <a:ext cx="8839200" cy="4708981"/>
          </a:xfrm>
        </p:spPr>
        <p:txBody>
          <a:bodyPr wrap="square">
            <a:spAutoFit/>
          </a:bodyPr>
          <a:lstStyle/>
          <a:p>
            <a:pPr eaLnBrk="1" hangingPunct="1"/>
            <a:r>
              <a:rPr lang="en-US" altLang="en-US" sz="6000" b="1" dirty="0">
                <a:solidFill>
                  <a:srgbClr val="FF0000"/>
                </a:solidFill>
                <a:latin typeface="Copperplate Gothic Bold" panose="020E0705020206020404" pitchFamily="34" charset="0"/>
              </a:rPr>
              <a:t>Development </a:t>
            </a:r>
            <a:br>
              <a:rPr lang="en-US" altLang="en-US" sz="6000" b="1" dirty="0">
                <a:solidFill>
                  <a:srgbClr val="FF0000"/>
                </a:solidFill>
                <a:latin typeface="Copperplate Gothic Bold" panose="020E0705020206020404" pitchFamily="34" charset="0"/>
              </a:rPr>
            </a:br>
            <a:r>
              <a:rPr lang="en-US" altLang="en-US" sz="6000" b="1" dirty="0">
                <a:solidFill>
                  <a:srgbClr val="FF0000"/>
                </a:solidFill>
                <a:latin typeface="Copperplate Gothic Bold" panose="020E0705020206020404" pitchFamily="34" charset="0"/>
              </a:rPr>
              <a:t>of </a:t>
            </a:r>
            <a:br>
              <a:rPr lang="en-US" altLang="en-US" sz="6000" b="1" dirty="0">
                <a:solidFill>
                  <a:srgbClr val="FF0000"/>
                </a:solidFill>
                <a:latin typeface="Copperplate Gothic Bold" panose="020E0705020206020404" pitchFamily="34" charset="0"/>
              </a:rPr>
            </a:br>
            <a:r>
              <a:rPr lang="en-US" altLang="en-US" sz="6000" b="1" dirty="0">
                <a:solidFill>
                  <a:srgbClr val="FF0000"/>
                </a:solidFill>
                <a:latin typeface="Copperplate Gothic Bold" panose="020E0705020206020404" pitchFamily="34" charset="0"/>
              </a:rPr>
              <a:t>Dentition </a:t>
            </a:r>
            <a:br>
              <a:rPr lang="en-US" altLang="en-US" sz="6000" b="1" dirty="0">
                <a:solidFill>
                  <a:srgbClr val="FF0000"/>
                </a:solidFill>
                <a:latin typeface="Copperplate Gothic Bold" panose="020E0705020206020404" pitchFamily="34" charset="0"/>
              </a:rPr>
            </a:br>
            <a:r>
              <a:rPr lang="en-US" altLang="en-US" sz="6000" b="1" u="sng" dirty="0">
                <a:solidFill>
                  <a:srgbClr val="92D050"/>
                </a:solidFill>
                <a:latin typeface="Copperplate Gothic Bold" panose="020E0705020206020404" pitchFamily="34" charset="0"/>
              </a:rPr>
              <a:t>stage of tooth development</a:t>
            </a:r>
          </a:p>
        </p:txBody>
      </p:sp>
    </p:spTree>
  </p:cSld>
  <p:clrMapOvr>
    <a:masterClrMapping/>
  </p:clrMapOvr>
  <p:transition spd="slow">
    <p:wheel spokes="8"/>
    <p:sndAc>
      <p:stSnd>
        <p:snd r:embed="rId2" name="camera.wav"/>
      </p:stSnd>
    </p:sndAc>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35844"/>
                                        </p:tgtEl>
                                        <p:attrNameLst>
                                          <p:attrName>style.visibility</p:attrName>
                                        </p:attrNameLst>
                                      </p:cBhvr>
                                      <p:to>
                                        <p:strVal val="visible"/>
                                      </p:to>
                                    </p:set>
                                    <p:animEffect transition="in" filter="checkerboard(across)">
                                      <p:cBhvr>
                                        <p:cTn id="7" dur="500"/>
                                        <p:tgtEl>
                                          <p:spTgt spid="3584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8" presetClass="entr" presetSubtype="16" fill="hold" nodeType="clickEffect">
                                  <p:stCondLst>
                                    <p:cond delay="0"/>
                                  </p:stCondLst>
                                  <p:childTnLst>
                                    <p:set>
                                      <p:cBhvr>
                                        <p:cTn id="11" dur="1" fill="hold">
                                          <p:stCondLst>
                                            <p:cond delay="0"/>
                                          </p:stCondLst>
                                        </p:cTn>
                                        <p:tgtEl>
                                          <p:spTgt spid="35843"/>
                                        </p:tgtEl>
                                        <p:attrNameLst>
                                          <p:attrName>style.visibility</p:attrName>
                                        </p:attrNameLst>
                                      </p:cBhvr>
                                      <p:to>
                                        <p:strVal val="visible"/>
                                      </p:to>
                                    </p:set>
                                    <p:animEffect transition="in" filter="diamond(in)">
                                      <p:cBhvr>
                                        <p:cTn id="12" dur="2000"/>
                                        <p:tgtEl>
                                          <p:spTgt spid="35843"/>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4" fill="hold" nodeType="clickEffect">
                                  <p:stCondLst>
                                    <p:cond delay="0"/>
                                  </p:stCondLst>
                                  <p:childTnLst>
                                    <p:set>
                                      <p:cBhvr>
                                        <p:cTn id="16" dur="1" fill="hold">
                                          <p:stCondLst>
                                            <p:cond delay="0"/>
                                          </p:stCondLst>
                                        </p:cTn>
                                        <p:tgtEl>
                                          <p:spTgt spid="35842"/>
                                        </p:tgtEl>
                                        <p:attrNameLst>
                                          <p:attrName>style.visibility</p:attrName>
                                        </p:attrNameLst>
                                      </p:cBhvr>
                                      <p:to>
                                        <p:strVal val="visible"/>
                                      </p:to>
                                    </p:set>
                                    <p:animEffect transition="in" filter="wipe(down)">
                                      <p:cBhvr>
                                        <p:cTn id="17" dur="500"/>
                                        <p:tgtEl>
                                          <p:spTgt spid="358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844"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9" name="Rectangle 3">
            <a:extLst>
              <a:ext uri="{FF2B5EF4-FFF2-40B4-BE49-F238E27FC236}">
                <a16:creationId xmlns:a16="http://schemas.microsoft.com/office/drawing/2014/main" id="{26F9923B-6DC4-5162-3041-B380EC81152C}"/>
              </a:ext>
            </a:extLst>
          </p:cNvPr>
          <p:cNvSpPr>
            <a:spLocks noGrp="1" noChangeArrowheads="1"/>
          </p:cNvSpPr>
          <p:nvPr>
            <p:ph type="body" sz="half" idx="1"/>
          </p:nvPr>
        </p:nvSpPr>
        <p:spPr>
          <a:xfrm>
            <a:off x="457200" y="838200"/>
            <a:ext cx="4114800" cy="5287963"/>
          </a:xfrm>
        </p:spPr>
        <p:txBody>
          <a:bodyPr/>
          <a:lstStyle/>
          <a:p>
            <a:pPr marL="0" indent="0" eaLnBrk="1" hangingPunct="1">
              <a:spcBef>
                <a:spcPct val="30000"/>
              </a:spcBef>
              <a:buFontTx/>
              <a:buNone/>
            </a:pPr>
            <a:r>
              <a:rPr lang="en-US" altLang="en-US" sz="2800"/>
              <a:t>Nolla (1952) divided tooth development into various stages. </a:t>
            </a:r>
          </a:p>
          <a:p>
            <a:pPr marL="0" indent="0" eaLnBrk="1" hangingPunct="1">
              <a:spcBef>
                <a:spcPct val="30000"/>
              </a:spcBef>
              <a:buFontTx/>
              <a:buNone/>
            </a:pPr>
            <a:r>
              <a:rPr lang="en-US" altLang="en-US" sz="2800"/>
              <a:t>He took the calcification of crown and root into account </a:t>
            </a:r>
          </a:p>
        </p:txBody>
      </p:sp>
      <p:pic>
        <p:nvPicPr>
          <p:cNvPr id="86020" name="Picture 4">
            <a:extLst>
              <a:ext uri="{FF2B5EF4-FFF2-40B4-BE49-F238E27FC236}">
                <a16:creationId xmlns:a16="http://schemas.microsoft.com/office/drawing/2014/main" id="{D97E176A-C378-DA89-1A1C-7C1A909FFDBC}"/>
              </a:ext>
            </a:extLst>
          </p:cNvPr>
          <p:cNvPicPr>
            <a:picLocks noChangeAspect="1" noChangeArrowheads="1"/>
          </p:cNvPicPr>
          <p:nvPr>
            <p:ph sz="half" idx="2"/>
          </p:nvPr>
        </p:nvPicPr>
        <p:blipFill>
          <a:blip r:embed="rId3">
            <a:extLst>
              <a:ext uri="{28A0092B-C50C-407E-A947-70E740481C1C}">
                <a14:useLocalDpi xmlns:a14="http://schemas.microsoft.com/office/drawing/2010/main" val="0"/>
              </a:ext>
            </a:extLst>
          </a:blip>
          <a:srcRect t="4256" b="9575"/>
          <a:stretch>
            <a:fillRect/>
          </a:stretch>
        </p:blipFill>
        <p:spPr>
          <a:xfrm>
            <a:off x="5449888" y="0"/>
            <a:ext cx="3694112" cy="6858000"/>
          </a:xfrm>
        </p:spPr>
      </p:pic>
    </p:spTree>
  </p:cSld>
  <p:clrMapOvr>
    <a:masterClrMapping/>
  </p:clrMapOvr>
  <p:transition spd="slow">
    <p:wheel spokes="8"/>
    <p:sndAc>
      <p:stSnd>
        <p:snd r:embed="rId2" name="camera.wav"/>
      </p:stSnd>
    </p:sndAc>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a:extLst>
              <a:ext uri="{FF2B5EF4-FFF2-40B4-BE49-F238E27FC236}">
                <a16:creationId xmlns:a16="http://schemas.microsoft.com/office/drawing/2014/main" id="{50AB147E-0ABA-9ABA-D9BB-251F312F3345}"/>
              </a:ext>
            </a:extLst>
          </p:cNvPr>
          <p:cNvSpPr>
            <a:spLocks noGrp="1" noChangeArrowheads="1"/>
          </p:cNvSpPr>
          <p:nvPr>
            <p:ph type="title" idx="4294967295"/>
          </p:nvPr>
        </p:nvSpPr>
        <p:spPr>
          <a:xfrm>
            <a:off x="457200" y="304800"/>
            <a:ext cx="8229600" cy="1066800"/>
          </a:xfrm>
        </p:spPr>
        <p:txBody>
          <a:bodyPr>
            <a:spAutoFit/>
          </a:bodyPr>
          <a:lstStyle/>
          <a:p>
            <a:pPr eaLnBrk="1" hangingPunct="1"/>
            <a:r>
              <a:rPr lang="en-US" altLang="en-US" sz="3200" dirty="0">
                <a:solidFill>
                  <a:srgbClr val="FF0000"/>
                </a:solidFill>
                <a:latin typeface="Arial Black" panose="020B0A04020102020204" pitchFamily="34" charset="0"/>
              </a:rPr>
              <a:t>STAGES OF DENTAL DEVELOPMENT </a:t>
            </a:r>
          </a:p>
        </p:txBody>
      </p:sp>
      <p:sp>
        <p:nvSpPr>
          <p:cNvPr id="46083" name="Rectangle 3">
            <a:extLst>
              <a:ext uri="{FF2B5EF4-FFF2-40B4-BE49-F238E27FC236}">
                <a16:creationId xmlns:a16="http://schemas.microsoft.com/office/drawing/2014/main" id="{855DB0F9-03E9-D4B2-B661-AF19A7E4F677}"/>
              </a:ext>
            </a:extLst>
          </p:cNvPr>
          <p:cNvSpPr>
            <a:spLocks noGrp="1" noChangeArrowheads="1"/>
          </p:cNvSpPr>
          <p:nvPr>
            <p:ph type="body" idx="4294967295"/>
          </p:nvPr>
        </p:nvSpPr>
        <p:spPr/>
        <p:txBody>
          <a:bodyPr/>
          <a:lstStyle/>
          <a:p>
            <a:pPr marL="609600" indent="-609600" eaLnBrk="1" hangingPunct="1"/>
            <a:r>
              <a:rPr lang="en-US" altLang="en-US" dirty="0"/>
              <a:t>Pre dental period</a:t>
            </a:r>
          </a:p>
          <a:p>
            <a:pPr marL="609600" indent="-609600" eaLnBrk="1" hangingPunct="1"/>
            <a:endParaRPr lang="en-US" altLang="en-US" dirty="0"/>
          </a:p>
          <a:p>
            <a:pPr marL="609600" indent="-609600" eaLnBrk="1" hangingPunct="1"/>
            <a:r>
              <a:rPr lang="en-US" altLang="en-US" dirty="0"/>
              <a:t>The deciduous dentition period </a:t>
            </a:r>
          </a:p>
          <a:p>
            <a:pPr marL="609600" indent="-609600" eaLnBrk="1" hangingPunct="1"/>
            <a:endParaRPr lang="en-US" altLang="en-US" dirty="0"/>
          </a:p>
          <a:p>
            <a:pPr marL="609600" indent="-609600" eaLnBrk="1" hangingPunct="1"/>
            <a:r>
              <a:rPr lang="en-US" altLang="en-US" dirty="0"/>
              <a:t>The mixed dentition period </a:t>
            </a:r>
          </a:p>
          <a:p>
            <a:pPr marL="609600" indent="-609600" eaLnBrk="1" hangingPunct="1"/>
            <a:endParaRPr lang="en-US" altLang="en-US" dirty="0"/>
          </a:p>
          <a:p>
            <a:pPr marL="609600" indent="-609600" eaLnBrk="1" hangingPunct="1"/>
            <a:r>
              <a:rPr lang="en-US" altLang="en-US" dirty="0"/>
              <a:t>The permanent dentition period</a:t>
            </a:r>
          </a:p>
        </p:txBody>
      </p:sp>
    </p:spTree>
  </p:cSld>
  <p:clrMapOvr>
    <a:masterClrMapping/>
  </p:clrMapOvr>
  <p:transition spd="slow">
    <p:wheel spokes="8"/>
    <p:sndAc>
      <p:stSnd>
        <p:snd r:embed="rId2" name="camera.wav"/>
      </p:stSnd>
    </p:sndAc>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a:extLst>
              <a:ext uri="{FF2B5EF4-FFF2-40B4-BE49-F238E27FC236}">
                <a16:creationId xmlns:a16="http://schemas.microsoft.com/office/drawing/2014/main" id="{FE47BF1A-D99B-AD42-40F9-852E509A9584}"/>
              </a:ext>
            </a:extLst>
          </p:cNvPr>
          <p:cNvSpPr>
            <a:spLocks noGrp="1" noChangeArrowheads="1"/>
          </p:cNvSpPr>
          <p:nvPr>
            <p:ph type="title" idx="4294967295"/>
          </p:nvPr>
        </p:nvSpPr>
        <p:spPr>
          <a:xfrm>
            <a:off x="381000" y="228600"/>
            <a:ext cx="7772400" cy="1128713"/>
          </a:xfrm>
        </p:spPr>
        <p:txBody>
          <a:bodyPr>
            <a:spAutoFit/>
          </a:bodyPr>
          <a:lstStyle/>
          <a:p>
            <a:pPr eaLnBrk="1" hangingPunct="1"/>
            <a:r>
              <a:rPr lang="en-US" altLang="en-US" sz="3600" b="1" dirty="0">
                <a:solidFill>
                  <a:srgbClr val="FF0000"/>
                </a:solidFill>
                <a:latin typeface="Arial Black" panose="020B0A04020102020204" pitchFamily="34" charset="0"/>
              </a:rPr>
              <a:t>PRE</a:t>
            </a:r>
            <a:r>
              <a:rPr lang="en-US" altLang="en-US" sz="3600" b="1" dirty="0">
                <a:solidFill>
                  <a:srgbClr val="FFFF00"/>
                </a:solidFill>
                <a:latin typeface="Arial Black" panose="020B0A04020102020204" pitchFamily="34" charset="0"/>
              </a:rPr>
              <a:t> </a:t>
            </a:r>
            <a:r>
              <a:rPr lang="en-US" altLang="en-US" sz="3600" b="1" dirty="0">
                <a:solidFill>
                  <a:srgbClr val="FF0000"/>
                </a:solidFill>
                <a:latin typeface="Arial Black" panose="020B0A04020102020204" pitchFamily="34" charset="0"/>
              </a:rPr>
              <a:t>DENTAL</a:t>
            </a:r>
            <a:r>
              <a:rPr lang="en-US" altLang="en-US" sz="3600" b="1" dirty="0">
                <a:solidFill>
                  <a:srgbClr val="FFFF00"/>
                </a:solidFill>
                <a:latin typeface="Arial Black" panose="020B0A04020102020204" pitchFamily="34" charset="0"/>
              </a:rPr>
              <a:t> </a:t>
            </a:r>
            <a:r>
              <a:rPr lang="en-US" altLang="en-US" sz="3600" b="1" dirty="0">
                <a:solidFill>
                  <a:srgbClr val="FF0000"/>
                </a:solidFill>
                <a:latin typeface="Arial Black" panose="020B0A04020102020204" pitchFamily="34" charset="0"/>
              </a:rPr>
              <a:t>PERIOD</a:t>
            </a:r>
            <a:r>
              <a:rPr lang="en-US" altLang="en-US" sz="4000" b="1" i="1" dirty="0">
                <a:solidFill>
                  <a:srgbClr val="FFFF00"/>
                </a:solidFill>
                <a:latin typeface="Comic Sans MS" panose="030F0702030302020204" pitchFamily="66" charset="0"/>
              </a:rPr>
              <a:t> </a:t>
            </a:r>
            <a:br>
              <a:rPr lang="en-US" altLang="en-US" sz="4000" b="1" i="1" dirty="0">
                <a:solidFill>
                  <a:srgbClr val="FFFF00"/>
                </a:solidFill>
                <a:latin typeface="Comic Sans MS" panose="030F0702030302020204" pitchFamily="66" charset="0"/>
              </a:rPr>
            </a:br>
            <a:r>
              <a:rPr lang="en-US" altLang="en-US" sz="2800" b="1" dirty="0">
                <a:solidFill>
                  <a:srgbClr val="92D050"/>
                </a:solidFill>
              </a:rPr>
              <a:t>Lasts for 6 months after Birth</a:t>
            </a:r>
            <a:endParaRPr lang="en-US" altLang="en-US" sz="2800" dirty="0">
              <a:solidFill>
                <a:srgbClr val="92D050"/>
              </a:solidFill>
            </a:endParaRPr>
          </a:p>
        </p:txBody>
      </p:sp>
      <p:sp>
        <p:nvSpPr>
          <p:cNvPr id="47107" name="Rectangle 3">
            <a:extLst>
              <a:ext uri="{FF2B5EF4-FFF2-40B4-BE49-F238E27FC236}">
                <a16:creationId xmlns:a16="http://schemas.microsoft.com/office/drawing/2014/main" id="{6A52639E-87CB-DA43-ECA1-4CEFE23FE3CE}"/>
              </a:ext>
            </a:extLst>
          </p:cNvPr>
          <p:cNvSpPr>
            <a:spLocks noGrp="1" noChangeArrowheads="1"/>
          </p:cNvSpPr>
          <p:nvPr>
            <p:ph type="body" idx="4294967295"/>
          </p:nvPr>
        </p:nvSpPr>
        <p:spPr>
          <a:xfrm>
            <a:off x="152400" y="1371600"/>
            <a:ext cx="8686800" cy="4114800"/>
          </a:xfrm>
        </p:spPr>
        <p:txBody>
          <a:bodyPr/>
          <a:lstStyle/>
          <a:p>
            <a:pPr eaLnBrk="1" hangingPunct="1">
              <a:lnSpc>
                <a:spcPct val="90000"/>
              </a:lnSpc>
            </a:pPr>
            <a:r>
              <a:rPr lang="en-US" altLang="en-US" sz="2400" b="1" i="1"/>
              <a:t>Gum pads</a:t>
            </a:r>
            <a:r>
              <a:rPr lang="en-US" altLang="en-US" sz="2400"/>
              <a:t>:-The alveolar arches of an infant at the time of birth are called gum pads. They are pink in color and firm in consistency of and recovered by dense layer of fibrous periosteum.</a:t>
            </a:r>
          </a:p>
          <a:p>
            <a:pPr eaLnBrk="1" hangingPunct="1">
              <a:lnSpc>
                <a:spcPct val="90000"/>
              </a:lnSpc>
            </a:pPr>
            <a:r>
              <a:rPr lang="en-US" altLang="en-US" sz="2400"/>
              <a:t>Upper gum pad is horse shoe shaped while lower is ‘U’ shaped and rectangular.</a:t>
            </a:r>
          </a:p>
          <a:p>
            <a:pPr eaLnBrk="1" hangingPunct="1">
              <a:lnSpc>
                <a:spcPct val="90000"/>
              </a:lnSpc>
              <a:buFontTx/>
              <a:buNone/>
            </a:pPr>
            <a:r>
              <a:rPr lang="en-US" altLang="en-US" sz="2400"/>
              <a:t>                        </a:t>
            </a:r>
          </a:p>
        </p:txBody>
      </p:sp>
      <p:sp>
        <p:nvSpPr>
          <p:cNvPr id="123906" name="Rectangle 2">
            <a:extLst>
              <a:ext uri="{FF2B5EF4-FFF2-40B4-BE49-F238E27FC236}">
                <a16:creationId xmlns:a16="http://schemas.microsoft.com/office/drawing/2014/main" id="{1EBE5674-72AA-D403-24B9-4BAA79254B02}"/>
              </a:ext>
            </a:extLst>
          </p:cNvPr>
          <p:cNvSpPr>
            <a:spLocks noChangeArrowheads="1"/>
          </p:cNvSpPr>
          <p:nvPr/>
        </p:nvSpPr>
        <p:spPr bwMode="auto">
          <a:xfrm>
            <a:off x="533400" y="3683000"/>
            <a:ext cx="8180388" cy="2271391"/>
          </a:xfrm>
          <a:prstGeom prst="rect">
            <a:avLst/>
          </a:prstGeom>
          <a:noFill/>
          <a:ln w="9525">
            <a:noFill/>
            <a:miter lim="800000"/>
            <a:headEnd/>
            <a:tailEnd/>
          </a:ln>
          <a:effectLst/>
        </p:spPr>
        <p:txBody>
          <a:bodyPr>
            <a:spAutoFit/>
          </a:bodyPr>
          <a:lstStyle>
            <a:lvl1pPr marL="360363" indent="-360363" algn="l" eaLnBrk="0" hangingPunct="0">
              <a:defRPr>
                <a:solidFill>
                  <a:schemeClr val="tx1"/>
                </a:solidFill>
                <a:latin typeface="Arial" panose="020B0604020202020204" pitchFamily="34" charset="0"/>
                <a:cs typeface="Arial" panose="020B0604020202020204" pitchFamily="34" charset="0"/>
              </a:defRPr>
            </a:lvl1pPr>
            <a:lvl2pPr marL="825500" indent="-285750" algn="l" eaLnBrk="0" hangingPunct="0">
              <a:defRPr>
                <a:solidFill>
                  <a:schemeClr val="tx1"/>
                </a:solidFill>
                <a:latin typeface="Arial" panose="020B0604020202020204" pitchFamily="34" charset="0"/>
                <a:cs typeface="Arial" panose="020B0604020202020204" pitchFamily="34" charset="0"/>
              </a:defRPr>
            </a:lvl2pPr>
            <a:lvl3pPr marL="1233488" indent="-228600" algn="l" eaLnBrk="0" hangingPunct="0">
              <a:defRPr>
                <a:solidFill>
                  <a:schemeClr val="tx1"/>
                </a:solidFill>
                <a:latin typeface="Arial" panose="020B0604020202020204" pitchFamily="34" charset="0"/>
                <a:cs typeface="Arial" panose="020B0604020202020204" pitchFamily="34" charset="0"/>
              </a:defRPr>
            </a:lvl3pPr>
            <a:lvl4pPr marL="1641475" indent="-228600" algn="l" eaLnBrk="0" hangingPunct="0">
              <a:defRPr>
                <a:solidFill>
                  <a:schemeClr val="tx1"/>
                </a:solidFill>
                <a:latin typeface="Arial" panose="020B0604020202020204" pitchFamily="34" charset="0"/>
                <a:cs typeface="Arial" panose="020B0604020202020204" pitchFamily="34" charset="0"/>
              </a:defRPr>
            </a:lvl4pPr>
            <a:lvl5pPr marL="2057400" indent="-228600" algn="l"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lnSpc>
                <a:spcPct val="90000"/>
              </a:lnSpc>
              <a:spcBef>
                <a:spcPct val="50000"/>
              </a:spcBef>
              <a:buClr>
                <a:schemeClr val="tx1"/>
              </a:buClr>
              <a:buSzPct val="90000"/>
              <a:buFontTx/>
              <a:buChar char="•"/>
            </a:pPr>
            <a:r>
              <a:rPr lang="en-US" altLang="en-US" sz="2400" dirty="0">
                <a:ea typeface="Arial Unicode MS"/>
                <a:cs typeface="Arial Unicode MS"/>
              </a:rPr>
              <a:t>Gum pads are greatly thickened oral mucous membranes of the gum which soon become segmented and each segment is a developing tooth site.</a:t>
            </a:r>
          </a:p>
          <a:p>
            <a:pPr eaLnBrk="1" hangingPunct="1">
              <a:lnSpc>
                <a:spcPct val="90000"/>
              </a:lnSpc>
              <a:spcBef>
                <a:spcPct val="50000"/>
              </a:spcBef>
              <a:buClr>
                <a:schemeClr val="tx1"/>
              </a:buClr>
              <a:buSzPct val="90000"/>
              <a:buFontTx/>
              <a:buChar char="•"/>
            </a:pPr>
            <a:r>
              <a:rPr lang="en-US" altLang="en-US" sz="2400" dirty="0">
                <a:solidFill>
                  <a:srgbClr val="00B0F0"/>
                </a:solidFill>
                <a:ea typeface="Arial Unicode MS"/>
                <a:cs typeface="Arial Unicode MS"/>
              </a:rPr>
              <a:t>The pads get divided into labial/ buccal and a lingual portion. These are separated from each other by a groove called the dental groove.</a:t>
            </a:r>
          </a:p>
        </p:txBody>
      </p:sp>
    </p:spTree>
  </p:cSld>
  <p:clrMapOvr>
    <a:masterClrMapping/>
  </p:clrMapOvr>
  <p:transition spd="slow">
    <p:wheel spokes="8"/>
    <p:sndAc>
      <p:stSnd>
        <p:snd r:embed="rId2" name="camera.wav"/>
      </p:stSnd>
    </p:sndAc>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130" name="Picture 2" descr="2626262629626">
            <a:extLst>
              <a:ext uri="{FF2B5EF4-FFF2-40B4-BE49-F238E27FC236}">
                <a16:creationId xmlns:a16="http://schemas.microsoft.com/office/drawing/2014/main" id="{4F9910B9-759B-AE1B-B91C-2B053C3B804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15000" y="185738"/>
            <a:ext cx="2752725" cy="2405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8131" name="Picture 3" descr="252525252525">
            <a:extLst>
              <a:ext uri="{FF2B5EF4-FFF2-40B4-BE49-F238E27FC236}">
                <a16:creationId xmlns:a16="http://schemas.microsoft.com/office/drawing/2014/main" id="{BA7E3A24-448F-DD1C-752D-9C3CB449583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9600" y="381000"/>
            <a:ext cx="2770188" cy="2405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8132" name="Rectangle 4">
            <a:extLst>
              <a:ext uri="{FF2B5EF4-FFF2-40B4-BE49-F238E27FC236}">
                <a16:creationId xmlns:a16="http://schemas.microsoft.com/office/drawing/2014/main" id="{B32F5AC1-DF55-31B9-E319-D8051701A909}"/>
              </a:ext>
            </a:extLst>
          </p:cNvPr>
          <p:cNvSpPr>
            <a:spLocks noChangeArrowheads="1"/>
          </p:cNvSpPr>
          <p:nvPr/>
        </p:nvSpPr>
        <p:spPr bwMode="auto">
          <a:xfrm>
            <a:off x="609600" y="2667000"/>
            <a:ext cx="3200400" cy="1190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eaLnBrk="0" hangingPunct="0">
              <a:defRPr>
                <a:solidFill>
                  <a:schemeClr val="tx1"/>
                </a:solidFill>
                <a:latin typeface="Arial" panose="020B0604020202020204" pitchFamily="34" charset="0"/>
                <a:cs typeface="Arial" panose="020B0604020202020204" pitchFamily="34" charset="0"/>
              </a:defRPr>
            </a:lvl1pPr>
            <a:lvl2pPr marL="742950" indent="-285750" algn="l" eaLnBrk="0" hangingPunct="0">
              <a:defRPr>
                <a:solidFill>
                  <a:schemeClr val="tx1"/>
                </a:solidFill>
                <a:latin typeface="Arial" panose="020B0604020202020204" pitchFamily="34" charset="0"/>
                <a:cs typeface="Arial" panose="020B0604020202020204" pitchFamily="34" charset="0"/>
              </a:defRPr>
            </a:lvl2pPr>
            <a:lvl3pPr marL="1143000" indent="-228600" algn="l" eaLnBrk="0" hangingPunct="0">
              <a:defRPr>
                <a:solidFill>
                  <a:schemeClr val="tx1"/>
                </a:solidFill>
                <a:latin typeface="Arial" panose="020B0604020202020204" pitchFamily="34" charset="0"/>
                <a:cs typeface="Arial" panose="020B0604020202020204" pitchFamily="34" charset="0"/>
              </a:defRPr>
            </a:lvl3pPr>
            <a:lvl4pPr marL="1600200" indent="-228600" algn="l" eaLnBrk="0" hangingPunct="0">
              <a:defRPr>
                <a:solidFill>
                  <a:schemeClr val="tx1"/>
                </a:solidFill>
                <a:latin typeface="Arial" panose="020B0604020202020204" pitchFamily="34" charset="0"/>
                <a:cs typeface="Arial" panose="020B0604020202020204" pitchFamily="34" charset="0"/>
              </a:defRPr>
            </a:lvl4pPr>
            <a:lvl5pPr marL="2057400" indent="-228600" algn="l"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en-US" altLang="en-US" sz="3600" i="1">
                <a:latin typeface="Comic Sans MS" panose="030F0702030302020204" pitchFamily="66" charset="0"/>
              </a:rPr>
              <a:t>MAXILLARY GUM PAD</a:t>
            </a:r>
          </a:p>
        </p:txBody>
      </p:sp>
      <p:sp>
        <p:nvSpPr>
          <p:cNvPr id="48133" name="Rectangle 5">
            <a:extLst>
              <a:ext uri="{FF2B5EF4-FFF2-40B4-BE49-F238E27FC236}">
                <a16:creationId xmlns:a16="http://schemas.microsoft.com/office/drawing/2014/main" id="{45C40303-B652-3672-13B4-2C2B7F2E8BFE}"/>
              </a:ext>
            </a:extLst>
          </p:cNvPr>
          <p:cNvSpPr>
            <a:spLocks noChangeArrowheads="1"/>
          </p:cNvSpPr>
          <p:nvPr/>
        </p:nvSpPr>
        <p:spPr bwMode="auto">
          <a:xfrm>
            <a:off x="5562600" y="2686050"/>
            <a:ext cx="3276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eaLnBrk="0" hangingPunct="0">
              <a:defRPr>
                <a:solidFill>
                  <a:schemeClr val="tx1"/>
                </a:solidFill>
                <a:latin typeface="Arial" panose="020B0604020202020204" pitchFamily="34" charset="0"/>
                <a:cs typeface="Arial" panose="020B0604020202020204" pitchFamily="34" charset="0"/>
              </a:defRPr>
            </a:lvl1pPr>
            <a:lvl2pPr marL="742950" indent="-285750" algn="l" eaLnBrk="0" hangingPunct="0">
              <a:defRPr>
                <a:solidFill>
                  <a:schemeClr val="tx1"/>
                </a:solidFill>
                <a:latin typeface="Arial" panose="020B0604020202020204" pitchFamily="34" charset="0"/>
                <a:cs typeface="Arial" panose="020B0604020202020204" pitchFamily="34" charset="0"/>
              </a:defRPr>
            </a:lvl2pPr>
            <a:lvl3pPr marL="1143000" indent="-228600" algn="l" eaLnBrk="0" hangingPunct="0">
              <a:defRPr>
                <a:solidFill>
                  <a:schemeClr val="tx1"/>
                </a:solidFill>
                <a:latin typeface="Arial" panose="020B0604020202020204" pitchFamily="34" charset="0"/>
                <a:cs typeface="Arial" panose="020B0604020202020204" pitchFamily="34" charset="0"/>
              </a:defRPr>
            </a:lvl3pPr>
            <a:lvl4pPr marL="1600200" indent="-228600" algn="l" eaLnBrk="0" hangingPunct="0">
              <a:defRPr>
                <a:solidFill>
                  <a:schemeClr val="tx1"/>
                </a:solidFill>
                <a:latin typeface="Arial" panose="020B0604020202020204" pitchFamily="34" charset="0"/>
                <a:cs typeface="Arial" panose="020B0604020202020204" pitchFamily="34" charset="0"/>
              </a:defRPr>
            </a:lvl4pPr>
            <a:lvl5pPr marL="2057400" indent="-228600" algn="l"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r>
              <a:rPr lang="en-US" altLang="en-US" sz="3200" i="1">
                <a:latin typeface="Comic Sans MS" panose="030F0702030302020204" pitchFamily="66" charset="0"/>
              </a:rPr>
              <a:t>MANDIBULAR GUM PAD</a:t>
            </a:r>
          </a:p>
        </p:txBody>
      </p:sp>
      <p:pic>
        <p:nvPicPr>
          <p:cNvPr id="48134" name="Picture 6">
            <a:extLst>
              <a:ext uri="{FF2B5EF4-FFF2-40B4-BE49-F238E27FC236}">
                <a16:creationId xmlns:a16="http://schemas.microsoft.com/office/drawing/2014/main" id="{15D9C19B-9954-FE06-1EF0-D480745D778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l="15811" t="17934" r="17894" b="31029"/>
          <a:stretch>
            <a:fillRect/>
          </a:stretch>
        </p:blipFill>
        <p:spPr bwMode="auto">
          <a:xfrm>
            <a:off x="3200400" y="3843338"/>
            <a:ext cx="3203575" cy="2122487"/>
          </a:xfrm>
          <a:prstGeom prst="rect">
            <a:avLst/>
          </a:prstGeom>
          <a:noFill/>
          <a:extLst>
            <a:ext uri="{909E8E84-426E-40DD-AFC4-6F175D3DCCD1}">
              <a14:hiddenFill xmlns:a14="http://schemas.microsoft.com/office/drawing/2010/main">
                <a:solidFill>
                  <a:srgbClr val="FFFFFF"/>
                </a:solidFill>
              </a14:hiddenFill>
            </a:ext>
          </a:extLst>
        </p:spPr>
      </p:pic>
      <p:sp>
        <p:nvSpPr>
          <p:cNvPr id="48135" name="Rectangle 4">
            <a:extLst>
              <a:ext uri="{FF2B5EF4-FFF2-40B4-BE49-F238E27FC236}">
                <a16:creationId xmlns:a16="http://schemas.microsoft.com/office/drawing/2014/main" id="{80A2130D-B554-3F30-D996-142FB39B3FAD}"/>
              </a:ext>
            </a:extLst>
          </p:cNvPr>
          <p:cNvSpPr>
            <a:spLocks noChangeArrowheads="1"/>
          </p:cNvSpPr>
          <p:nvPr/>
        </p:nvSpPr>
        <p:spPr bwMode="auto">
          <a:xfrm>
            <a:off x="2209800" y="5938838"/>
            <a:ext cx="4419600" cy="82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eaLnBrk="0" hangingPunct="0">
              <a:defRPr>
                <a:solidFill>
                  <a:schemeClr val="tx1"/>
                </a:solidFill>
                <a:latin typeface="Arial" panose="020B0604020202020204" pitchFamily="34" charset="0"/>
                <a:cs typeface="Arial" panose="020B0604020202020204" pitchFamily="34" charset="0"/>
              </a:defRPr>
            </a:lvl1pPr>
            <a:lvl2pPr marL="742950" indent="-285750" algn="l" eaLnBrk="0" hangingPunct="0">
              <a:defRPr>
                <a:solidFill>
                  <a:schemeClr val="tx1"/>
                </a:solidFill>
                <a:latin typeface="Arial" panose="020B0604020202020204" pitchFamily="34" charset="0"/>
                <a:cs typeface="Arial" panose="020B0604020202020204" pitchFamily="34" charset="0"/>
              </a:defRPr>
            </a:lvl2pPr>
            <a:lvl3pPr marL="1143000" indent="-228600" algn="l" eaLnBrk="0" hangingPunct="0">
              <a:defRPr>
                <a:solidFill>
                  <a:schemeClr val="tx1"/>
                </a:solidFill>
                <a:latin typeface="Arial" panose="020B0604020202020204" pitchFamily="34" charset="0"/>
                <a:cs typeface="Arial" panose="020B0604020202020204" pitchFamily="34" charset="0"/>
              </a:defRPr>
            </a:lvl3pPr>
            <a:lvl4pPr marL="1600200" indent="-228600" algn="l" eaLnBrk="0" hangingPunct="0">
              <a:defRPr>
                <a:solidFill>
                  <a:schemeClr val="tx1"/>
                </a:solidFill>
                <a:latin typeface="Arial" panose="020B0604020202020204" pitchFamily="34" charset="0"/>
                <a:cs typeface="Arial" panose="020B0604020202020204" pitchFamily="34" charset="0"/>
              </a:defRPr>
            </a:lvl4pPr>
            <a:lvl5pPr marL="2057400" indent="-228600" algn="l"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r>
              <a:rPr lang="en-US" altLang="en-US" sz="2400" i="1">
                <a:latin typeface="Comic Sans MS" panose="030F0702030302020204" pitchFamily="66" charset="0"/>
              </a:rPr>
              <a:t>Relation between upper and lower gum pads at birth</a:t>
            </a:r>
          </a:p>
        </p:txBody>
      </p:sp>
    </p:spTree>
  </p:cSld>
  <p:clrMapOvr>
    <a:masterClrMapping/>
  </p:clrMapOvr>
  <p:transition spd="slow">
    <p:wheel spokes="8"/>
    <p:sndAc>
      <p:stSnd>
        <p:snd r:embed="rId2" name="camera.wav"/>
      </p:stSnd>
    </p:sndAc>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48131"/>
                                        </p:tgtEl>
                                        <p:attrNameLst>
                                          <p:attrName>style.visibility</p:attrName>
                                        </p:attrNameLst>
                                      </p:cBhvr>
                                      <p:to>
                                        <p:strVal val="visible"/>
                                      </p:to>
                                    </p:set>
                                    <p:anim calcmode="lin" valueType="num">
                                      <p:cBhvr additive="base">
                                        <p:cTn id="7" dur="500" fill="hold"/>
                                        <p:tgtEl>
                                          <p:spTgt spid="48131"/>
                                        </p:tgtEl>
                                        <p:attrNameLst>
                                          <p:attrName>ppt_x</p:attrName>
                                        </p:attrNameLst>
                                      </p:cBhvr>
                                      <p:tavLst>
                                        <p:tav tm="0">
                                          <p:val>
                                            <p:strVal val="#ppt_x"/>
                                          </p:val>
                                        </p:tav>
                                        <p:tav tm="100000">
                                          <p:val>
                                            <p:strVal val="#ppt_x"/>
                                          </p:val>
                                        </p:tav>
                                      </p:tavLst>
                                    </p:anim>
                                    <p:anim calcmode="lin" valueType="num">
                                      <p:cBhvr additive="base">
                                        <p:cTn id="8" dur="500" fill="hold"/>
                                        <p:tgtEl>
                                          <p:spTgt spid="48131"/>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6" presetClass="entr" presetSubtype="16" fill="hold" nodeType="clickEffect">
                                  <p:stCondLst>
                                    <p:cond delay="0"/>
                                  </p:stCondLst>
                                  <p:childTnLst>
                                    <p:set>
                                      <p:cBhvr>
                                        <p:cTn id="12" dur="1" fill="hold">
                                          <p:stCondLst>
                                            <p:cond delay="0"/>
                                          </p:stCondLst>
                                        </p:cTn>
                                        <p:tgtEl>
                                          <p:spTgt spid="48130"/>
                                        </p:tgtEl>
                                        <p:attrNameLst>
                                          <p:attrName>style.visibility</p:attrName>
                                        </p:attrNameLst>
                                      </p:cBhvr>
                                      <p:to>
                                        <p:strVal val="visible"/>
                                      </p:to>
                                    </p:set>
                                    <p:animEffect transition="in" filter="circle(in)">
                                      <p:cBhvr>
                                        <p:cTn id="13" dur="2000"/>
                                        <p:tgtEl>
                                          <p:spTgt spid="48130"/>
                                        </p:tgtEl>
                                      </p:cBhvr>
                                    </p:animEffect>
                                  </p:childTnLst>
                                </p:cTn>
                              </p:par>
                            </p:childTnLst>
                          </p:cTn>
                        </p:par>
                      </p:childTnLst>
                    </p:cTn>
                  </p:par>
                  <p:par>
                    <p:cTn id="14" fill="hold" nodeType="clickPar">
                      <p:stCondLst>
                        <p:cond delay="indefinite"/>
                      </p:stCondLst>
                      <p:childTnLst>
                        <p:par>
                          <p:cTn id="15" fill="hold" nodeType="withGroup">
                            <p:stCondLst>
                              <p:cond delay="0"/>
                            </p:stCondLst>
                            <p:childTnLst>
                              <p:par>
                                <p:cTn id="16" presetID="3" presetClass="entr" presetSubtype="10" fill="hold" nodeType="clickEffect">
                                  <p:stCondLst>
                                    <p:cond delay="0"/>
                                  </p:stCondLst>
                                  <p:childTnLst>
                                    <p:set>
                                      <p:cBhvr>
                                        <p:cTn id="17" dur="1" fill="hold">
                                          <p:stCondLst>
                                            <p:cond delay="0"/>
                                          </p:stCondLst>
                                        </p:cTn>
                                        <p:tgtEl>
                                          <p:spTgt spid="48134"/>
                                        </p:tgtEl>
                                        <p:attrNameLst>
                                          <p:attrName>style.visibility</p:attrName>
                                        </p:attrNameLst>
                                      </p:cBhvr>
                                      <p:to>
                                        <p:strVal val="visible"/>
                                      </p:to>
                                    </p:set>
                                    <p:animEffect transition="in" filter="blinds(horizontal)">
                                      <p:cBhvr>
                                        <p:cTn id="18" dur="500"/>
                                        <p:tgtEl>
                                          <p:spTgt spid="481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3">
            <a:extLst>
              <a:ext uri="{FF2B5EF4-FFF2-40B4-BE49-F238E27FC236}">
                <a16:creationId xmlns:a16="http://schemas.microsoft.com/office/drawing/2014/main" id="{A0E38D52-BE0B-4D56-38F6-577FB580ABBD}"/>
              </a:ext>
            </a:extLst>
          </p:cNvPr>
          <p:cNvSpPr>
            <a:spLocks noGrp="1" noChangeArrowheads="1"/>
          </p:cNvSpPr>
          <p:nvPr>
            <p:ph type="body" idx="4294967295"/>
          </p:nvPr>
        </p:nvSpPr>
        <p:spPr>
          <a:xfrm>
            <a:off x="457200" y="381000"/>
            <a:ext cx="8458200" cy="6172200"/>
          </a:xfrm>
        </p:spPr>
        <p:txBody>
          <a:bodyPr/>
          <a:lstStyle/>
          <a:p>
            <a:pPr algn="just" eaLnBrk="1" hangingPunct="1">
              <a:lnSpc>
                <a:spcPct val="110000"/>
              </a:lnSpc>
              <a:spcBef>
                <a:spcPct val="40000"/>
              </a:spcBef>
            </a:pPr>
            <a:r>
              <a:rPr lang="en-US" altLang="en-US" sz="2400" b="1" u="sng"/>
              <a:t>Transverse grooves</a:t>
            </a:r>
            <a:r>
              <a:rPr lang="en-US" altLang="en-US" sz="2400"/>
              <a:t> divide gum pads into 10 segment each segment consists of one developing deciduous tooth sac.</a:t>
            </a:r>
          </a:p>
          <a:p>
            <a:pPr algn="just" eaLnBrk="1" hangingPunct="1">
              <a:lnSpc>
                <a:spcPct val="110000"/>
              </a:lnSpc>
              <a:spcBef>
                <a:spcPct val="40000"/>
              </a:spcBef>
            </a:pPr>
            <a:r>
              <a:rPr lang="en-US" altLang="en-US" sz="2400" b="1" u="sng"/>
              <a:t>Gingival groove</a:t>
            </a:r>
            <a:r>
              <a:rPr lang="en-US" altLang="en-US" sz="2400"/>
              <a:t> separates the gum pads from the palate and floor of the mouth.</a:t>
            </a:r>
          </a:p>
          <a:p>
            <a:pPr algn="just" eaLnBrk="1" hangingPunct="1">
              <a:lnSpc>
                <a:spcPct val="110000"/>
              </a:lnSpc>
              <a:spcBef>
                <a:spcPct val="40000"/>
              </a:spcBef>
            </a:pPr>
            <a:r>
              <a:rPr lang="en-US" altLang="en-US" sz="2400"/>
              <a:t>Transverse groove of the canine and first deciduous molar segment is called </a:t>
            </a:r>
            <a:r>
              <a:rPr lang="en-US" altLang="en-US" sz="2400" i="1" u="sng"/>
              <a:t>lateral sulcus</a:t>
            </a:r>
            <a:r>
              <a:rPr lang="en-US" altLang="en-US" sz="2400"/>
              <a:t> which is useful in judging inter arch relation ship at very early stage.</a:t>
            </a:r>
          </a:p>
          <a:p>
            <a:pPr algn="just" eaLnBrk="1" hangingPunct="1">
              <a:lnSpc>
                <a:spcPct val="110000"/>
              </a:lnSpc>
              <a:spcBef>
                <a:spcPct val="40000"/>
              </a:spcBef>
            </a:pPr>
            <a:r>
              <a:rPr lang="en-US" altLang="en-US" sz="2400"/>
              <a:t>Lateral sulcus of mandibular arch is normally more distal to that of maxillary arch.</a:t>
            </a:r>
          </a:p>
        </p:txBody>
      </p:sp>
    </p:spTree>
  </p:cSld>
  <p:clrMapOvr>
    <a:masterClrMapping/>
  </p:clrMapOvr>
  <p:transition spd="slow">
    <p:wheel spokes="8"/>
    <p:sndAc>
      <p:stSnd>
        <p:snd r:embed="rId2" name="camera.wav"/>
      </p:stSnd>
    </p:sndAc>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a:extLst>
              <a:ext uri="{FF2B5EF4-FFF2-40B4-BE49-F238E27FC236}">
                <a16:creationId xmlns:a16="http://schemas.microsoft.com/office/drawing/2014/main" id="{D6EBE0A4-833A-696D-33BE-A29A91E682F1}"/>
              </a:ext>
            </a:extLst>
          </p:cNvPr>
          <p:cNvSpPr>
            <a:spLocks noGrp="1" noChangeArrowheads="1"/>
          </p:cNvSpPr>
          <p:nvPr>
            <p:ph type="title" idx="4294967295"/>
          </p:nvPr>
        </p:nvSpPr>
        <p:spPr>
          <a:xfrm>
            <a:off x="457200" y="517525"/>
            <a:ext cx="8229600" cy="641350"/>
          </a:xfrm>
        </p:spPr>
        <p:txBody>
          <a:bodyPr>
            <a:spAutoFit/>
          </a:bodyPr>
          <a:lstStyle/>
          <a:p>
            <a:pPr eaLnBrk="1" hangingPunct="1"/>
            <a:r>
              <a:rPr lang="en-US" altLang="en-US" sz="3600" b="1" dirty="0">
                <a:solidFill>
                  <a:srgbClr val="FF0000"/>
                </a:solidFill>
                <a:latin typeface="Arial Black" panose="020B0A04020102020204" pitchFamily="34" charset="0"/>
              </a:rPr>
              <a:t>RELATIONSHIP OF GUM PADS </a:t>
            </a:r>
          </a:p>
        </p:txBody>
      </p:sp>
      <p:sp>
        <p:nvSpPr>
          <p:cNvPr id="51203" name="Rectangle 3">
            <a:extLst>
              <a:ext uri="{FF2B5EF4-FFF2-40B4-BE49-F238E27FC236}">
                <a16:creationId xmlns:a16="http://schemas.microsoft.com/office/drawing/2014/main" id="{B50A5B33-4474-BE35-F6A3-8464BF522884}"/>
              </a:ext>
            </a:extLst>
          </p:cNvPr>
          <p:cNvSpPr>
            <a:spLocks noGrp="1" noChangeArrowheads="1"/>
          </p:cNvSpPr>
          <p:nvPr>
            <p:ph type="body" idx="4294967295"/>
          </p:nvPr>
        </p:nvSpPr>
        <p:spPr/>
        <p:txBody>
          <a:bodyPr/>
          <a:lstStyle/>
          <a:p>
            <a:pPr marL="609600" indent="-609600" eaLnBrk="1" hangingPunct="1">
              <a:lnSpc>
                <a:spcPct val="90000"/>
              </a:lnSpc>
            </a:pPr>
            <a:r>
              <a:rPr lang="en-US" altLang="en-US" b="1"/>
              <a:t>Anterior open bite</a:t>
            </a:r>
            <a:r>
              <a:rPr lang="en-US" altLang="en-US"/>
              <a:t> is seen at rest which contacts only in the molar region, tongue protrudes anteriorly through this space. This is considered normal and it helps in suckling</a:t>
            </a:r>
          </a:p>
          <a:p>
            <a:pPr marL="609600" indent="-609600" eaLnBrk="1" hangingPunct="1">
              <a:lnSpc>
                <a:spcPct val="90000"/>
              </a:lnSpc>
            </a:pPr>
            <a:r>
              <a:rPr lang="en-US" altLang="en-US" b="1"/>
              <a:t>Complete over jet</a:t>
            </a:r>
            <a:r>
              <a:rPr lang="en-US" altLang="en-US"/>
              <a:t> all around </a:t>
            </a:r>
          </a:p>
          <a:p>
            <a:pPr marL="609600" indent="-609600" eaLnBrk="1" hangingPunct="1">
              <a:lnSpc>
                <a:spcPct val="90000"/>
              </a:lnSpc>
            </a:pPr>
            <a:r>
              <a:rPr lang="en-US" altLang="en-US"/>
              <a:t>Class II pattern with max gum pad is more prominent.</a:t>
            </a:r>
          </a:p>
        </p:txBody>
      </p:sp>
    </p:spTree>
  </p:cSld>
  <p:clrMapOvr>
    <a:masterClrMapping/>
  </p:clrMapOvr>
  <p:transition spd="slow">
    <p:wheel spokes="8"/>
    <p:sndAc>
      <p:stSnd>
        <p:snd r:embed="rId2" name="camera.wav"/>
      </p:stSnd>
    </p:sndAc>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a:extLst>
              <a:ext uri="{FF2B5EF4-FFF2-40B4-BE49-F238E27FC236}">
                <a16:creationId xmlns:a16="http://schemas.microsoft.com/office/drawing/2014/main" id="{41ACFDA3-14D2-CF11-E072-97F56023D7C7}"/>
              </a:ext>
            </a:extLst>
          </p:cNvPr>
          <p:cNvSpPr>
            <a:spLocks noGrp="1" noChangeArrowheads="1"/>
          </p:cNvSpPr>
          <p:nvPr>
            <p:ph type="title" idx="4294967295"/>
          </p:nvPr>
        </p:nvSpPr>
        <p:spPr>
          <a:xfrm>
            <a:off x="685800" y="365125"/>
            <a:ext cx="7772400" cy="641350"/>
          </a:xfrm>
        </p:spPr>
        <p:txBody>
          <a:bodyPr>
            <a:spAutoFit/>
          </a:bodyPr>
          <a:lstStyle/>
          <a:p>
            <a:pPr eaLnBrk="1" hangingPunct="1"/>
            <a:r>
              <a:rPr lang="en-US" altLang="en-US" sz="3600" b="1" dirty="0">
                <a:solidFill>
                  <a:srgbClr val="FF0000"/>
                </a:solidFill>
                <a:latin typeface="Arial Black" panose="020B0A04020102020204" pitchFamily="34" charset="0"/>
              </a:rPr>
              <a:t>THE STATUS OF DENTITION </a:t>
            </a:r>
          </a:p>
        </p:txBody>
      </p:sp>
      <p:sp>
        <p:nvSpPr>
          <p:cNvPr id="52227" name="Rectangle 3">
            <a:extLst>
              <a:ext uri="{FF2B5EF4-FFF2-40B4-BE49-F238E27FC236}">
                <a16:creationId xmlns:a16="http://schemas.microsoft.com/office/drawing/2014/main" id="{1911C2EE-A9CA-6911-1A17-BF8DDD22F318}"/>
              </a:ext>
            </a:extLst>
          </p:cNvPr>
          <p:cNvSpPr>
            <a:spLocks noGrp="1" noChangeArrowheads="1"/>
          </p:cNvSpPr>
          <p:nvPr>
            <p:ph type="body" idx="4294967295"/>
          </p:nvPr>
        </p:nvSpPr>
        <p:spPr>
          <a:xfrm>
            <a:off x="457200" y="1295400"/>
            <a:ext cx="8229600" cy="4835525"/>
          </a:xfrm>
        </p:spPr>
        <p:txBody>
          <a:bodyPr/>
          <a:lstStyle/>
          <a:p>
            <a:pPr algn="just" eaLnBrk="1" hangingPunct="1">
              <a:lnSpc>
                <a:spcPct val="105000"/>
              </a:lnSpc>
              <a:spcBef>
                <a:spcPct val="25000"/>
              </a:spcBef>
            </a:pPr>
            <a:r>
              <a:rPr lang="en-US" altLang="en-US" sz="2400"/>
              <a:t>Neonate is without teeth for about 6 month at birth gum pads are not sufficiently wide to accommodate developing incisors which are crowded In their crypts during 1st year of life they grow rapidly permitting incisors to erupt.</a:t>
            </a:r>
          </a:p>
          <a:p>
            <a:pPr algn="just" eaLnBrk="1" hangingPunct="1">
              <a:lnSpc>
                <a:spcPct val="105000"/>
              </a:lnSpc>
              <a:spcBef>
                <a:spcPct val="25000"/>
              </a:spcBef>
            </a:pPr>
            <a:r>
              <a:rPr lang="en-US" altLang="en-US" sz="2400" u="sng"/>
              <a:t>Natal teeth </a:t>
            </a:r>
            <a:r>
              <a:rPr lang="en-US" altLang="en-US" sz="2400"/>
              <a:t>which are present at birth.</a:t>
            </a:r>
          </a:p>
          <a:p>
            <a:pPr algn="just" eaLnBrk="1" hangingPunct="1">
              <a:lnSpc>
                <a:spcPct val="105000"/>
              </a:lnSpc>
              <a:spcBef>
                <a:spcPct val="25000"/>
              </a:spcBef>
            </a:pPr>
            <a:r>
              <a:rPr lang="en-US" altLang="en-US" sz="2400" u="sng"/>
              <a:t>Neo natal</a:t>
            </a:r>
            <a:r>
              <a:rPr lang="en-US" altLang="en-US" sz="2400"/>
              <a:t> teeth which erupt during 1</a:t>
            </a:r>
            <a:r>
              <a:rPr lang="en-US" altLang="en-US" sz="2400" baseline="30000"/>
              <a:t>st</a:t>
            </a:r>
            <a:r>
              <a:rPr lang="en-US" altLang="en-US" sz="2400"/>
              <a:t> month of age. </a:t>
            </a:r>
            <a:endParaRPr lang="en-US" altLang="en-US" sz="2400" u="sng"/>
          </a:p>
          <a:p>
            <a:pPr algn="just" eaLnBrk="1" hangingPunct="1">
              <a:lnSpc>
                <a:spcPct val="105000"/>
              </a:lnSpc>
              <a:spcBef>
                <a:spcPct val="25000"/>
              </a:spcBef>
            </a:pPr>
            <a:r>
              <a:rPr lang="en-US" altLang="en-US" sz="2400"/>
              <a:t>Natal teeth are present at birth incidence in 1:1000</a:t>
            </a:r>
          </a:p>
          <a:p>
            <a:pPr algn="just" eaLnBrk="1" hangingPunct="1">
              <a:lnSpc>
                <a:spcPct val="105000"/>
              </a:lnSpc>
              <a:spcBef>
                <a:spcPct val="25000"/>
              </a:spcBef>
            </a:pPr>
            <a:r>
              <a:rPr lang="en-US" altLang="en-US" sz="2400" u="sng"/>
              <a:t>Pre erupted teeth</a:t>
            </a:r>
            <a:r>
              <a:rPr lang="en-US" altLang="en-US" sz="2400"/>
              <a:t> erupt during the second or third month.</a:t>
            </a:r>
          </a:p>
          <a:p>
            <a:pPr algn="just" eaLnBrk="1" hangingPunct="1">
              <a:lnSpc>
                <a:spcPct val="105000"/>
              </a:lnSpc>
              <a:spcBef>
                <a:spcPct val="25000"/>
              </a:spcBef>
            </a:pPr>
            <a:r>
              <a:rPr lang="en-US" altLang="en-US" sz="2400"/>
              <a:t>Natal and neonatal teeth are almost always mandibular incisors which frequently display enamel hypoplasia and have familial tendency.</a:t>
            </a:r>
          </a:p>
        </p:txBody>
      </p:sp>
    </p:spTree>
  </p:cSld>
  <p:clrMapOvr>
    <a:masterClrMapping/>
  </p:clrMapOvr>
  <p:transition spd="slow">
    <p:wheel spokes="8"/>
    <p:sndAc>
      <p:stSnd>
        <p:snd r:embed="rId2" name="camera.wav"/>
      </p:stSnd>
    </p:sndAc>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2">
            <a:extLst>
              <a:ext uri="{FF2B5EF4-FFF2-40B4-BE49-F238E27FC236}">
                <a16:creationId xmlns:a16="http://schemas.microsoft.com/office/drawing/2014/main" id="{3AEB1B86-BCE1-FCC2-4123-C2A127727EE7}"/>
              </a:ext>
            </a:extLst>
          </p:cNvPr>
          <p:cNvSpPr>
            <a:spLocks noGrp="1" noChangeArrowheads="1"/>
          </p:cNvSpPr>
          <p:nvPr>
            <p:ph type="title" idx="4294967295"/>
          </p:nvPr>
        </p:nvSpPr>
        <p:spPr>
          <a:xfrm>
            <a:off x="257175" y="312738"/>
            <a:ext cx="8621713" cy="1066800"/>
          </a:xfrm>
        </p:spPr>
        <p:txBody>
          <a:bodyPr>
            <a:spAutoFit/>
          </a:bodyPr>
          <a:lstStyle/>
          <a:p>
            <a:pPr eaLnBrk="1" hangingPunct="1"/>
            <a:r>
              <a:rPr lang="en-US" altLang="en-US" sz="3200" b="1" dirty="0">
                <a:solidFill>
                  <a:srgbClr val="FF0000"/>
                </a:solidFill>
                <a:latin typeface="Arial Black" panose="020B0A04020102020204" pitchFamily="34" charset="0"/>
              </a:rPr>
              <a:t>THE DECIDUOUS </a:t>
            </a:r>
            <a:br>
              <a:rPr lang="en-US" altLang="en-US" sz="3200" b="1" dirty="0">
                <a:solidFill>
                  <a:srgbClr val="FF0000"/>
                </a:solidFill>
                <a:latin typeface="Arial Black" panose="020B0A04020102020204" pitchFamily="34" charset="0"/>
              </a:rPr>
            </a:br>
            <a:r>
              <a:rPr lang="en-US" altLang="en-US" sz="3200" b="1" dirty="0">
                <a:solidFill>
                  <a:srgbClr val="FF0000"/>
                </a:solidFill>
                <a:latin typeface="Arial Black" panose="020B0A04020102020204" pitchFamily="34" charset="0"/>
              </a:rPr>
              <a:t>DENTITION PERIOD </a:t>
            </a:r>
          </a:p>
        </p:txBody>
      </p:sp>
      <p:sp>
        <p:nvSpPr>
          <p:cNvPr id="53251" name="Rectangle 3">
            <a:extLst>
              <a:ext uri="{FF2B5EF4-FFF2-40B4-BE49-F238E27FC236}">
                <a16:creationId xmlns:a16="http://schemas.microsoft.com/office/drawing/2014/main" id="{A862FB27-024C-3546-6667-A3933FE4078C}"/>
              </a:ext>
            </a:extLst>
          </p:cNvPr>
          <p:cNvSpPr>
            <a:spLocks noGrp="1" noChangeArrowheads="1"/>
          </p:cNvSpPr>
          <p:nvPr>
            <p:ph type="body" idx="4294967295"/>
          </p:nvPr>
        </p:nvSpPr>
        <p:spPr>
          <a:xfrm>
            <a:off x="457200" y="1600200"/>
            <a:ext cx="8305800" cy="4267200"/>
          </a:xfrm>
        </p:spPr>
        <p:txBody>
          <a:bodyPr/>
          <a:lstStyle/>
          <a:p>
            <a:pPr eaLnBrk="1" hangingPunct="1">
              <a:lnSpc>
                <a:spcPct val="90000"/>
              </a:lnSpc>
            </a:pPr>
            <a:r>
              <a:rPr lang="en-US" altLang="en-US" sz="2800"/>
              <a:t>This stage starts from eruption of the first deciduous tooth (usually mandibular central incisors ) and ends with the eruption of the first permanent molar i.e. from 6 months to 6 years of post natal life.</a:t>
            </a:r>
          </a:p>
          <a:p>
            <a:pPr eaLnBrk="1" hangingPunct="1">
              <a:lnSpc>
                <a:spcPct val="90000"/>
              </a:lnSpc>
            </a:pPr>
            <a:r>
              <a:rPr lang="en-US" altLang="en-US" sz="2800"/>
              <a:t>By 2.5 year to 3.5 year of age when the second deciduous molar come into occlusion, the deciduous dentition is completed.</a:t>
            </a:r>
          </a:p>
          <a:p>
            <a:pPr eaLnBrk="1" hangingPunct="1">
              <a:lnSpc>
                <a:spcPct val="90000"/>
              </a:lnSpc>
            </a:pPr>
            <a:r>
              <a:rPr lang="en-US" altLang="en-US" sz="2800"/>
              <a:t>Eruption age &amp; sequence of deciduous dentition</a:t>
            </a:r>
          </a:p>
        </p:txBody>
      </p:sp>
    </p:spTree>
  </p:cSld>
  <p:clrMapOvr>
    <a:masterClrMapping/>
  </p:clrMapOvr>
  <p:transition spd="slow">
    <p:wheel spokes="8"/>
    <p:sndAc>
      <p:stSnd>
        <p:snd r:embed="rId2" name="camera.wav"/>
      </p:stSnd>
    </p:sndAc>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a:extLst>
              <a:ext uri="{FF2B5EF4-FFF2-40B4-BE49-F238E27FC236}">
                <a16:creationId xmlns:a16="http://schemas.microsoft.com/office/drawing/2014/main" id="{D453777D-9D61-C3D4-822A-9F083DB52818}"/>
              </a:ext>
            </a:extLst>
          </p:cNvPr>
          <p:cNvSpPr>
            <a:spLocks noGrp="1" noChangeArrowheads="1"/>
          </p:cNvSpPr>
          <p:nvPr>
            <p:ph type="title" idx="4294967295"/>
          </p:nvPr>
        </p:nvSpPr>
        <p:spPr>
          <a:xfrm>
            <a:off x="457200" y="250825"/>
            <a:ext cx="8229600" cy="1190625"/>
          </a:xfrm>
        </p:spPr>
        <p:txBody>
          <a:bodyPr>
            <a:spAutoFit/>
          </a:bodyPr>
          <a:lstStyle/>
          <a:p>
            <a:pPr eaLnBrk="1" hangingPunct="1"/>
            <a:r>
              <a:rPr lang="en-US" altLang="en-US" sz="3600" b="1" dirty="0">
                <a:solidFill>
                  <a:srgbClr val="FF0000"/>
                </a:solidFill>
                <a:latin typeface="Arial Black" panose="020B0A04020102020204" pitchFamily="34" charset="0"/>
              </a:rPr>
              <a:t>CHRONOLOGY OF HUMAN PRIMARY DENTITION</a:t>
            </a:r>
          </a:p>
        </p:txBody>
      </p:sp>
      <p:sp>
        <p:nvSpPr>
          <p:cNvPr id="54275" name="Rectangle 3">
            <a:extLst>
              <a:ext uri="{FF2B5EF4-FFF2-40B4-BE49-F238E27FC236}">
                <a16:creationId xmlns:a16="http://schemas.microsoft.com/office/drawing/2014/main" id="{C723C2CD-C685-6C59-8090-1D5EDAEA06EF}"/>
              </a:ext>
            </a:extLst>
          </p:cNvPr>
          <p:cNvSpPr>
            <a:spLocks noGrp="1" noChangeArrowheads="1"/>
          </p:cNvSpPr>
          <p:nvPr>
            <p:ph type="body" idx="4294967295"/>
          </p:nvPr>
        </p:nvSpPr>
        <p:spPr>
          <a:xfrm>
            <a:off x="457200" y="1600200"/>
            <a:ext cx="8229600" cy="3657600"/>
          </a:xfrm>
        </p:spPr>
        <p:txBody>
          <a:bodyPr/>
          <a:lstStyle/>
          <a:p>
            <a:pPr eaLnBrk="1" hangingPunct="1">
              <a:lnSpc>
                <a:spcPct val="90000"/>
              </a:lnSpc>
            </a:pPr>
            <a:r>
              <a:rPr lang="en-US" altLang="en-US" sz="2800" dirty="0">
                <a:solidFill>
                  <a:srgbClr val="00B050"/>
                </a:solidFill>
              </a:rPr>
              <a:t>Tooth		  Eruption	    Root Completed</a:t>
            </a:r>
          </a:p>
          <a:p>
            <a:pPr eaLnBrk="1" hangingPunct="1">
              <a:lnSpc>
                <a:spcPct val="90000"/>
              </a:lnSpc>
              <a:buFontTx/>
              <a:buNone/>
            </a:pPr>
            <a:r>
              <a:rPr lang="en-US" altLang="en-US" sz="3600" dirty="0">
                <a:solidFill>
                  <a:srgbClr val="FF3300"/>
                </a:solidFill>
              </a:rPr>
              <a:t>maxillary</a:t>
            </a:r>
            <a:r>
              <a:rPr lang="en-US" altLang="en-US" sz="3600" dirty="0"/>
              <a:t>						          </a:t>
            </a:r>
          </a:p>
          <a:p>
            <a:pPr eaLnBrk="1" hangingPunct="1">
              <a:lnSpc>
                <a:spcPct val="90000"/>
              </a:lnSpc>
            </a:pPr>
            <a:r>
              <a:rPr lang="en-US" altLang="en-US" sz="2800" dirty="0"/>
              <a:t>Central incisor	  71/2 </a:t>
            </a:r>
            <a:r>
              <a:rPr lang="en-US" altLang="en-US" sz="2800" dirty="0" err="1"/>
              <a:t>mos</a:t>
            </a:r>
            <a:r>
              <a:rPr lang="en-US" altLang="en-US" sz="2800" dirty="0"/>
              <a:t>		11/2 yrs</a:t>
            </a:r>
          </a:p>
          <a:p>
            <a:pPr eaLnBrk="1" hangingPunct="1">
              <a:lnSpc>
                <a:spcPct val="90000"/>
              </a:lnSpc>
            </a:pPr>
            <a:r>
              <a:rPr lang="en-US" altLang="en-US" sz="2800" dirty="0"/>
              <a:t>Lateral incisor	  9mos		2yrs</a:t>
            </a:r>
          </a:p>
          <a:p>
            <a:pPr eaLnBrk="1" hangingPunct="1">
              <a:lnSpc>
                <a:spcPct val="90000"/>
              </a:lnSpc>
            </a:pPr>
            <a:r>
              <a:rPr lang="en-US" altLang="en-US" sz="2800" dirty="0"/>
              <a:t>Cuspid		  18mos		31/2yrs</a:t>
            </a:r>
          </a:p>
          <a:p>
            <a:pPr eaLnBrk="1" hangingPunct="1">
              <a:lnSpc>
                <a:spcPct val="90000"/>
              </a:lnSpc>
            </a:pPr>
            <a:r>
              <a:rPr lang="en-US" altLang="en-US" sz="2800" dirty="0"/>
              <a:t>First molar	  14 </a:t>
            </a:r>
            <a:r>
              <a:rPr lang="en-US" altLang="en-US" sz="2800" dirty="0" err="1"/>
              <a:t>mos</a:t>
            </a:r>
            <a:r>
              <a:rPr lang="en-US" altLang="en-US" sz="2800" dirty="0"/>
              <a:t>		21/2yrs</a:t>
            </a:r>
          </a:p>
          <a:p>
            <a:pPr eaLnBrk="1" hangingPunct="1">
              <a:lnSpc>
                <a:spcPct val="90000"/>
              </a:lnSpc>
            </a:pPr>
            <a:r>
              <a:rPr lang="en-US" altLang="en-US" sz="2800" dirty="0"/>
              <a:t>Second molar     24mos		3yrs</a:t>
            </a:r>
          </a:p>
        </p:txBody>
      </p:sp>
    </p:spTree>
  </p:cSld>
  <p:clrMapOvr>
    <a:masterClrMapping/>
  </p:clrMapOvr>
  <p:transition spd="slow">
    <p:wheel spokes="8"/>
    <p:sndAc>
      <p:stSnd>
        <p:snd r:embed="rId2" name="camera.wav"/>
      </p:stSnd>
    </p:sndAc>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a:extLst>
              <a:ext uri="{FF2B5EF4-FFF2-40B4-BE49-F238E27FC236}">
                <a16:creationId xmlns:a16="http://schemas.microsoft.com/office/drawing/2014/main" id="{FC8C4F4C-CF68-D2F5-F613-3DBA575FA80C}"/>
              </a:ext>
            </a:extLst>
          </p:cNvPr>
          <p:cNvSpPr>
            <a:spLocks noGrp="1" noChangeArrowheads="1"/>
          </p:cNvSpPr>
          <p:nvPr>
            <p:ph type="title" idx="4294967295"/>
          </p:nvPr>
        </p:nvSpPr>
        <p:spPr>
          <a:xfrm>
            <a:off x="304800" y="500857"/>
            <a:ext cx="8229600" cy="641350"/>
          </a:xfrm>
        </p:spPr>
        <p:txBody>
          <a:bodyPr>
            <a:spAutoFit/>
          </a:bodyPr>
          <a:lstStyle/>
          <a:p>
            <a:pPr algn="l" eaLnBrk="1" hangingPunct="1"/>
            <a:r>
              <a:rPr lang="en-US" altLang="en-US" sz="3600" b="1" dirty="0">
                <a:solidFill>
                  <a:srgbClr val="FFFF00"/>
                </a:solidFill>
              </a:rPr>
              <a:t> </a:t>
            </a:r>
            <a:r>
              <a:rPr lang="en-US" altLang="en-US" sz="3600" b="1" dirty="0">
                <a:solidFill>
                  <a:srgbClr val="FF0000"/>
                </a:solidFill>
              </a:rPr>
              <a:t>MANDIBULAR</a:t>
            </a:r>
          </a:p>
        </p:txBody>
      </p:sp>
      <p:sp>
        <p:nvSpPr>
          <p:cNvPr id="55299" name="Rectangle 3">
            <a:extLst>
              <a:ext uri="{FF2B5EF4-FFF2-40B4-BE49-F238E27FC236}">
                <a16:creationId xmlns:a16="http://schemas.microsoft.com/office/drawing/2014/main" id="{9E1DB513-1FE6-6EE7-F5A5-7F9B1E1718EC}"/>
              </a:ext>
            </a:extLst>
          </p:cNvPr>
          <p:cNvSpPr>
            <a:spLocks noGrp="1" noChangeArrowheads="1"/>
          </p:cNvSpPr>
          <p:nvPr>
            <p:ph type="body" idx="4294967295"/>
          </p:nvPr>
        </p:nvSpPr>
        <p:spPr>
          <a:xfrm>
            <a:off x="457200" y="1371600"/>
            <a:ext cx="8229600" cy="2894013"/>
          </a:xfrm>
        </p:spPr>
        <p:txBody>
          <a:bodyPr/>
          <a:lstStyle/>
          <a:p>
            <a:pPr eaLnBrk="1" hangingPunct="1">
              <a:buFontTx/>
              <a:buNone/>
            </a:pPr>
            <a:endParaRPr lang="en-US" altLang="en-US" sz="1000"/>
          </a:p>
          <a:p>
            <a:pPr eaLnBrk="1" hangingPunct="1"/>
            <a:r>
              <a:rPr lang="en-US" altLang="en-US" sz="2800"/>
              <a:t>  Central incisor	6mos		11/2yrs</a:t>
            </a:r>
          </a:p>
          <a:p>
            <a:pPr eaLnBrk="1" hangingPunct="1"/>
            <a:r>
              <a:rPr lang="en-US" altLang="en-US" sz="2800"/>
              <a:t>  Lateral incisor	7mos		11/2yrs</a:t>
            </a:r>
          </a:p>
          <a:p>
            <a:pPr eaLnBrk="1" hangingPunct="1"/>
            <a:r>
              <a:rPr lang="en-US" altLang="en-US" sz="2800"/>
              <a:t>  Cuspid			16mos	31/4yrs</a:t>
            </a:r>
          </a:p>
          <a:p>
            <a:pPr eaLnBrk="1" hangingPunct="1"/>
            <a:r>
              <a:rPr lang="en-US" altLang="en-US" sz="2800"/>
              <a:t>  First molar		12mos	21/4yrs</a:t>
            </a:r>
          </a:p>
          <a:p>
            <a:pPr eaLnBrk="1" hangingPunct="1"/>
            <a:r>
              <a:rPr lang="en-US" altLang="en-US" sz="2800"/>
              <a:t> Second molar		20mos	3yrs	</a:t>
            </a:r>
          </a:p>
        </p:txBody>
      </p:sp>
      <p:sp>
        <p:nvSpPr>
          <p:cNvPr id="55300" name="Rectangle 5">
            <a:extLst>
              <a:ext uri="{FF2B5EF4-FFF2-40B4-BE49-F238E27FC236}">
                <a16:creationId xmlns:a16="http://schemas.microsoft.com/office/drawing/2014/main" id="{D621A250-ED87-E36D-1F56-B28A0C52FD9E}"/>
              </a:ext>
            </a:extLst>
          </p:cNvPr>
          <p:cNvSpPr>
            <a:spLocks noChangeArrowheads="1"/>
          </p:cNvSpPr>
          <p:nvPr/>
        </p:nvSpPr>
        <p:spPr bwMode="auto">
          <a:xfrm>
            <a:off x="304800" y="4724400"/>
            <a:ext cx="8534400" cy="1373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lgn="l" eaLnBrk="0" hangingPunct="0">
              <a:defRPr>
                <a:solidFill>
                  <a:schemeClr val="tx1"/>
                </a:solidFill>
                <a:latin typeface="Arial" panose="020B0604020202020204" pitchFamily="34" charset="0"/>
                <a:cs typeface="Arial" panose="020B0604020202020204" pitchFamily="34" charset="0"/>
              </a:defRPr>
            </a:lvl1pPr>
            <a:lvl2pPr marL="742950" indent="-285750" algn="l" eaLnBrk="0" hangingPunct="0">
              <a:defRPr>
                <a:solidFill>
                  <a:schemeClr val="tx1"/>
                </a:solidFill>
                <a:latin typeface="Arial" panose="020B0604020202020204" pitchFamily="34" charset="0"/>
                <a:cs typeface="Arial" panose="020B0604020202020204" pitchFamily="34" charset="0"/>
              </a:defRPr>
            </a:lvl2pPr>
            <a:lvl3pPr marL="1143000" indent="-228600" algn="l" eaLnBrk="0" hangingPunct="0">
              <a:defRPr>
                <a:solidFill>
                  <a:schemeClr val="tx1"/>
                </a:solidFill>
                <a:latin typeface="Arial" panose="020B0604020202020204" pitchFamily="34" charset="0"/>
                <a:cs typeface="Arial" panose="020B0604020202020204" pitchFamily="34" charset="0"/>
              </a:defRPr>
            </a:lvl3pPr>
            <a:lvl4pPr marL="1600200" indent="-228600" algn="l" eaLnBrk="0" hangingPunct="0">
              <a:defRPr>
                <a:solidFill>
                  <a:schemeClr val="tx1"/>
                </a:solidFill>
                <a:latin typeface="Arial" panose="020B0604020202020204" pitchFamily="34" charset="0"/>
                <a:cs typeface="Arial" panose="020B0604020202020204" pitchFamily="34" charset="0"/>
              </a:defRPr>
            </a:lvl4pPr>
            <a:lvl5pPr marL="2057400" indent="-228600" algn="l"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n-US" sz="2800" b="1">
                <a:solidFill>
                  <a:srgbClr val="663300"/>
                </a:solidFill>
              </a:rPr>
              <a:t>A variation of 3 month from the mean age has been accepted as normal </a:t>
            </a:r>
          </a:p>
          <a:p>
            <a:pPr algn="ctr" eaLnBrk="1" hangingPunct="1"/>
            <a:r>
              <a:rPr lang="en-US" altLang="en-US" sz="2800" b="1">
                <a:solidFill>
                  <a:srgbClr val="663300"/>
                </a:solidFill>
              </a:rPr>
              <a:t>Sequence of eruption is:-A-B-D-C-E</a:t>
            </a:r>
          </a:p>
        </p:txBody>
      </p:sp>
    </p:spTree>
  </p:cSld>
  <p:clrMapOvr>
    <a:masterClrMapping/>
  </p:clrMapOvr>
  <p:transition spd="slow">
    <p:wheel spokes="8"/>
    <p:sndAc>
      <p:stSnd>
        <p:snd r:embed="rId2" name="camera.wav"/>
      </p:stSnd>
    </p:sndAc>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a:extLst>
              <a:ext uri="{FF2B5EF4-FFF2-40B4-BE49-F238E27FC236}">
                <a16:creationId xmlns:a16="http://schemas.microsoft.com/office/drawing/2014/main" id="{713E7D9F-DAC3-EBE4-8045-95E08465A80D}"/>
              </a:ext>
            </a:extLst>
          </p:cNvPr>
          <p:cNvSpPr>
            <a:spLocks noGrp="1" noChangeArrowheads="1"/>
          </p:cNvSpPr>
          <p:nvPr>
            <p:ph type="title" idx="4294967295"/>
          </p:nvPr>
        </p:nvSpPr>
        <p:spPr>
          <a:xfrm>
            <a:off x="457200" y="250825"/>
            <a:ext cx="8229600" cy="1189038"/>
          </a:xfrm>
        </p:spPr>
        <p:txBody>
          <a:bodyPr>
            <a:spAutoFit/>
          </a:bodyPr>
          <a:lstStyle/>
          <a:p>
            <a:pPr eaLnBrk="1" hangingPunct="1"/>
            <a:r>
              <a:rPr lang="en-US" altLang="en-US" sz="3200" b="1" dirty="0">
                <a:solidFill>
                  <a:srgbClr val="FF0000"/>
                </a:solidFill>
                <a:latin typeface="Arial Black" panose="020B0A04020102020204" pitchFamily="34" charset="0"/>
              </a:rPr>
              <a:t>NORMAL SIGNS OF </a:t>
            </a:r>
            <a:br>
              <a:rPr lang="en-US" altLang="en-US" sz="3200" b="1" dirty="0">
                <a:solidFill>
                  <a:srgbClr val="FF0000"/>
                </a:solidFill>
                <a:latin typeface="Arial Black" panose="020B0A04020102020204" pitchFamily="34" charset="0"/>
              </a:rPr>
            </a:br>
            <a:r>
              <a:rPr lang="en-US" altLang="en-US" sz="3200" b="1" dirty="0">
                <a:solidFill>
                  <a:srgbClr val="FF0000"/>
                </a:solidFill>
                <a:latin typeface="Arial Black" panose="020B0A04020102020204" pitchFamily="34" charset="0"/>
              </a:rPr>
              <a:t>PRIMARY DENTITION</a:t>
            </a:r>
            <a:r>
              <a:rPr lang="en-US" altLang="en-US" sz="4000" b="1" i="1" dirty="0">
                <a:solidFill>
                  <a:srgbClr val="FF0000"/>
                </a:solidFill>
                <a:latin typeface="Comic Sans MS" panose="030F0702030302020204" pitchFamily="66" charset="0"/>
              </a:rPr>
              <a:t> </a:t>
            </a:r>
          </a:p>
        </p:txBody>
      </p:sp>
      <p:sp>
        <p:nvSpPr>
          <p:cNvPr id="56323" name="Rectangle 3">
            <a:extLst>
              <a:ext uri="{FF2B5EF4-FFF2-40B4-BE49-F238E27FC236}">
                <a16:creationId xmlns:a16="http://schemas.microsoft.com/office/drawing/2014/main" id="{025EC825-AE1A-4EE9-5386-9DE474DDF30B}"/>
              </a:ext>
            </a:extLst>
          </p:cNvPr>
          <p:cNvSpPr>
            <a:spLocks noGrp="1" noChangeArrowheads="1"/>
          </p:cNvSpPr>
          <p:nvPr>
            <p:ph type="body" sz="half" idx="4294967295"/>
          </p:nvPr>
        </p:nvSpPr>
        <p:spPr>
          <a:xfrm>
            <a:off x="457200" y="1600200"/>
            <a:ext cx="8686800" cy="4530725"/>
          </a:xfrm>
        </p:spPr>
        <p:txBody>
          <a:bodyPr/>
          <a:lstStyle/>
          <a:p>
            <a:pPr marL="990600" lvl="1" indent="-533400" eaLnBrk="1" hangingPunct="1"/>
            <a:r>
              <a:rPr lang="en-US" altLang="en-US" sz="3200" u="sng"/>
              <a:t>Spaced anterior</a:t>
            </a:r>
            <a:r>
              <a:rPr lang="en-US" altLang="en-US" sz="3200"/>
              <a:t> :- spacing usually exists between deciduous teeth these spaces are called physiological or developmental spaces. They accommodate the larger permanent teeth in the jaws</a:t>
            </a:r>
            <a:r>
              <a:rPr lang="en-US" altLang="en-US" sz="2400"/>
              <a:t>.</a:t>
            </a:r>
          </a:p>
        </p:txBody>
      </p:sp>
      <p:pic>
        <p:nvPicPr>
          <p:cNvPr id="56324" name="Picture 4" descr="4">
            <a:extLst>
              <a:ext uri="{FF2B5EF4-FFF2-40B4-BE49-F238E27FC236}">
                <a16:creationId xmlns:a16="http://schemas.microsoft.com/office/drawing/2014/main" id="{08F65D9C-180B-22E9-6405-66AAF75862E2}"/>
              </a:ext>
            </a:extLst>
          </p:cNvPr>
          <p:cNvPicPr>
            <a:picLocks noChangeAspect="1" noChangeArrowheads="1"/>
          </p:cNvPicPr>
          <p:nvPr>
            <p:ph sz="half" idx="4294967295"/>
          </p:nvPr>
        </p:nvPicPr>
        <p:blipFill>
          <a:blip r:embed="rId3">
            <a:extLst>
              <a:ext uri="{28A0092B-C50C-407E-A947-70E740481C1C}">
                <a14:useLocalDpi xmlns:a14="http://schemas.microsoft.com/office/drawing/2010/main" val="0"/>
              </a:ext>
            </a:extLst>
          </a:blip>
          <a:srcRect/>
          <a:stretch>
            <a:fillRect/>
          </a:stretch>
        </p:blipFill>
        <p:spPr>
          <a:xfrm>
            <a:off x="2514600" y="4343400"/>
            <a:ext cx="4038600" cy="2243138"/>
          </a:xfrm>
          <a:noFill/>
        </p:spPr>
      </p:pic>
    </p:spTree>
  </p:cSld>
  <p:clrMapOvr>
    <a:masterClrMapping/>
  </p:clrMapOvr>
  <p:transition spd="slow">
    <p:wheel spokes="8"/>
    <p:sndAc>
      <p:stSnd>
        <p:snd r:embed="rId2" name="camera.wav"/>
      </p:stSnd>
    </p:sndAc>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1029">
            <a:extLst>
              <a:ext uri="{FF2B5EF4-FFF2-40B4-BE49-F238E27FC236}">
                <a16:creationId xmlns:a16="http://schemas.microsoft.com/office/drawing/2014/main" id="{7D75D4E0-8C6F-19C7-A65C-9BBC2B55F23E}"/>
              </a:ext>
            </a:extLst>
          </p:cNvPr>
          <p:cNvSpPr>
            <a:spLocks noGrp="1" noChangeArrowheads="1"/>
          </p:cNvSpPr>
          <p:nvPr>
            <p:ph type="title" idx="4294967295"/>
          </p:nvPr>
        </p:nvSpPr>
        <p:spPr>
          <a:xfrm>
            <a:off x="228600" y="1600200"/>
            <a:ext cx="8686800" cy="1917700"/>
          </a:xfrm>
        </p:spPr>
        <p:txBody>
          <a:bodyPr>
            <a:spAutoFit/>
          </a:bodyPr>
          <a:lstStyle/>
          <a:p>
            <a:pPr algn="just" eaLnBrk="1" hangingPunct="1"/>
            <a:r>
              <a:rPr lang="en-US" altLang="en-US" sz="2400"/>
              <a:t>Spacing invariably is seen mesial to the maxillary canines and distal to the mandibular canines. These physiological spaces are called primate spaces seen commonly in primates. They help in inter digitations of opposing canines and used for early mesial shift.</a:t>
            </a:r>
          </a:p>
        </p:txBody>
      </p:sp>
      <p:pic>
        <p:nvPicPr>
          <p:cNvPr id="57347" name="Picture 1032" descr="1+1 001">
            <a:extLst>
              <a:ext uri="{FF2B5EF4-FFF2-40B4-BE49-F238E27FC236}">
                <a16:creationId xmlns:a16="http://schemas.microsoft.com/office/drawing/2014/main" id="{2DBD6619-4DD3-EB8B-2C55-56499871DA85}"/>
              </a:ext>
            </a:extLst>
          </p:cNvPr>
          <p:cNvPicPr>
            <a:picLocks noChangeAspect="1" noChangeArrowheads="1"/>
          </p:cNvPicPr>
          <p:nvPr>
            <p:ph idx="4294967295"/>
          </p:nvPr>
        </p:nvPicPr>
        <p:blipFill>
          <a:blip r:embed="rId3">
            <a:extLst>
              <a:ext uri="{28A0092B-C50C-407E-A947-70E740481C1C}">
                <a14:useLocalDpi xmlns:a14="http://schemas.microsoft.com/office/drawing/2010/main" val="0"/>
              </a:ext>
            </a:extLst>
          </a:blip>
          <a:srcRect/>
          <a:stretch>
            <a:fillRect/>
          </a:stretch>
        </p:blipFill>
        <p:spPr>
          <a:xfrm>
            <a:off x="2762250" y="3513138"/>
            <a:ext cx="3867150" cy="3268662"/>
          </a:xfrm>
          <a:noFill/>
        </p:spPr>
      </p:pic>
      <p:sp>
        <p:nvSpPr>
          <p:cNvPr id="57348" name="Rectangle 4">
            <a:extLst>
              <a:ext uri="{FF2B5EF4-FFF2-40B4-BE49-F238E27FC236}">
                <a16:creationId xmlns:a16="http://schemas.microsoft.com/office/drawing/2014/main" id="{05D63E80-0676-3A8D-AF0B-6D29616C5D6B}"/>
              </a:ext>
            </a:extLst>
          </p:cNvPr>
          <p:cNvSpPr>
            <a:spLocks noChangeArrowheads="1"/>
          </p:cNvSpPr>
          <p:nvPr/>
        </p:nvSpPr>
        <p:spPr bwMode="auto">
          <a:xfrm>
            <a:off x="622300" y="311150"/>
            <a:ext cx="7270750" cy="1190625"/>
          </a:xfrm>
          <a:prstGeom prst="rect">
            <a:avLst/>
          </a:prstGeom>
          <a:noFill/>
          <a:ln>
            <a:noFill/>
          </a:ln>
          <a:effectLst>
            <a:outerShdw dist="35921" dir="2700000" algn="ctr" rotWithShape="0">
              <a:srgbClr val="990000"/>
            </a:outerShdw>
          </a:effectLst>
          <a:extLst>
            <a:ext uri="{909E8E84-426E-40DD-AFC4-6F175D3DCCD1}">
              <a14:hiddenFill xmlns:a14="http://schemas.microsoft.com/office/drawing/2010/main">
                <a:solidFill>
                  <a:srgbClr val="FFFF00"/>
                </a:solidFill>
              </a14:hiddenFill>
            </a:ext>
            <a:ext uri="{91240B29-F687-4F45-9708-019B960494DF}">
              <a14:hiddenLine xmlns:a14="http://schemas.microsoft.com/office/drawing/2010/main" w="19050" algn="ctr">
                <a:solidFill>
                  <a:srgbClr val="800000"/>
                </a:solidFill>
                <a:miter lim="800000"/>
                <a:headEnd/>
                <a:tailEnd/>
              </a14:hiddenLine>
            </a:ext>
          </a:extLst>
        </p:spPr>
        <p:txBody>
          <a:bodyPr wrap="none">
            <a:spAutoFit/>
          </a:bodyPr>
          <a:lstStyle/>
          <a:p>
            <a:r>
              <a:rPr lang="en-US" altLang="en-US" sz="3600" b="1" dirty="0">
                <a:solidFill>
                  <a:srgbClr val="FF0000"/>
                </a:solidFill>
              </a:rPr>
              <a:t>PRIMATE SPACES/SIMIAN </a:t>
            </a:r>
          </a:p>
          <a:p>
            <a:r>
              <a:rPr lang="en-US" altLang="en-US" sz="3600" b="1" dirty="0">
                <a:solidFill>
                  <a:srgbClr val="FF0000"/>
                </a:solidFill>
              </a:rPr>
              <a:t>SPACES/ANTHROPOID SPACES</a:t>
            </a:r>
            <a:endParaRPr lang="hi-IN" altLang="en-US" sz="3600" b="1" dirty="0">
              <a:solidFill>
                <a:srgbClr val="FF0000"/>
              </a:solidFill>
            </a:endParaRPr>
          </a:p>
        </p:txBody>
      </p:sp>
    </p:spTree>
  </p:cSld>
  <p:clrMapOvr>
    <a:masterClrMapping/>
  </p:clrMapOvr>
  <p:transition spd="slow">
    <p:wheel spokes="8"/>
    <p:sndAc>
      <p:stSnd>
        <p:snd r:embed="rId2" name="camera.wav"/>
      </p:stSnd>
    </p:sndAc>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3">
            <a:extLst>
              <a:ext uri="{FF2B5EF4-FFF2-40B4-BE49-F238E27FC236}">
                <a16:creationId xmlns:a16="http://schemas.microsoft.com/office/drawing/2014/main" id="{08649C64-855C-D65A-EF3B-354FDC8C0DA3}"/>
              </a:ext>
            </a:extLst>
          </p:cNvPr>
          <p:cNvSpPr>
            <a:spLocks noGrp="1" noChangeArrowheads="1"/>
          </p:cNvSpPr>
          <p:nvPr>
            <p:ph type="body" idx="4294967295"/>
          </p:nvPr>
        </p:nvSpPr>
        <p:spPr>
          <a:xfrm>
            <a:off x="228600" y="533400"/>
            <a:ext cx="7772400" cy="4114800"/>
          </a:xfrm>
        </p:spPr>
        <p:txBody>
          <a:bodyPr/>
          <a:lstStyle/>
          <a:p>
            <a:pPr marL="990600" lvl="1" indent="-533400" algn="ctr" eaLnBrk="1" hangingPunct="1">
              <a:buFontTx/>
              <a:buNone/>
            </a:pPr>
            <a:r>
              <a:rPr lang="en-US" altLang="en-US" sz="3200" b="1" dirty="0">
                <a:solidFill>
                  <a:srgbClr val="FF0000"/>
                </a:solidFill>
                <a:latin typeface="Arial Black" panose="020B0A04020102020204" pitchFamily="34" charset="0"/>
              </a:rPr>
              <a:t>FLUSH TERMINAL PLANE</a:t>
            </a:r>
          </a:p>
          <a:p>
            <a:pPr marL="990600" lvl="1" indent="-533400" eaLnBrk="1" hangingPunct="1"/>
            <a:r>
              <a:rPr lang="en-US" altLang="en-US" dirty="0"/>
              <a:t> When the distal surfaces of maxillary and mandibular deciduous see and molars are in the same vertical plane, this is the normal motor relationship in the primary dentition because the M-D width of mandibular molar is greater than M-D width of maxillary molar.</a:t>
            </a:r>
          </a:p>
        </p:txBody>
      </p:sp>
    </p:spTree>
  </p:cSld>
  <p:clrMapOvr>
    <a:masterClrMapping/>
  </p:clrMapOvr>
  <p:transition spd="slow">
    <p:wheel spokes="8"/>
    <p:sndAc>
      <p:stSnd>
        <p:snd r:embed="rId2" name="camera.wav"/>
      </p:stSnd>
    </p:sndAc>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2">
            <a:extLst>
              <a:ext uri="{FF2B5EF4-FFF2-40B4-BE49-F238E27FC236}">
                <a16:creationId xmlns:a16="http://schemas.microsoft.com/office/drawing/2014/main" id="{144B8A84-B93D-59E4-FFB7-99AD858317AA}"/>
              </a:ext>
            </a:extLst>
          </p:cNvPr>
          <p:cNvSpPr>
            <a:spLocks noChangeArrowheads="1"/>
          </p:cNvSpPr>
          <p:nvPr/>
        </p:nvSpPr>
        <p:spPr bwMode="auto">
          <a:xfrm>
            <a:off x="685800" y="1066800"/>
            <a:ext cx="7799388" cy="4483100"/>
          </a:xfrm>
          <a:prstGeom prst="rect">
            <a:avLst/>
          </a:prstGeom>
          <a:noFill/>
          <a:ln w="9525">
            <a:noFill/>
            <a:miter lim="800000"/>
            <a:headEnd/>
            <a:tailEnd/>
          </a:ln>
          <a:effectLst/>
        </p:spPr>
        <p:txBody>
          <a:bodyPr>
            <a:spAutoFit/>
          </a:bodyPr>
          <a:lstStyle>
            <a:lvl1pPr algn="l" eaLnBrk="0" hangingPunct="0">
              <a:defRPr>
                <a:solidFill>
                  <a:schemeClr val="tx1"/>
                </a:solidFill>
                <a:latin typeface="Arial" panose="020B0604020202020204" pitchFamily="34" charset="0"/>
                <a:cs typeface="Arial" panose="020B0604020202020204" pitchFamily="34" charset="0"/>
              </a:defRPr>
            </a:lvl1pPr>
            <a:lvl2pPr marL="827088" indent="-285750" algn="l" eaLnBrk="0" hangingPunct="0">
              <a:defRPr>
                <a:solidFill>
                  <a:schemeClr val="tx1"/>
                </a:solidFill>
                <a:latin typeface="Arial" panose="020B0604020202020204" pitchFamily="34" charset="0"/>
                <a:cs typeface="Arial" panose="020B0604020202020204" pitchFamily="34" charset="0"/>
              </a:defRPr>
            </a:lvl2pPr>
            <a:lvl3pPr marL="1235075" indent="-228600" algn="l" eaLnBrk="0" hangingPunct="0">
              <a:defRPr>
                <a:solidFill>
                  <a:schemeClr val="tx1"/>
                </a:solidFill>
                <a:latin typeface="Arial" panose="020B0604020202020204" pitchFamily="34" charset="0"/>
                <a:cs typeface="Arial" panose="020B0604020202020204" pitchFamily="34" charset="0"/>
              </a:defRPr>
            </a:lvl3pPr>
            <a:lvl4pPr marL="1643063" indent="-228600" algn="l" eaLnBrk="0" hangingPunct="0">
              <a:defRPr>
                <a:solidFill>
                  <a:schemeClr val="tx1"/>
                </a:solidFill>
                <a:latin typeface="Arial" panose="020B0604020202020204" pitchFamily="34" charset="0"/>
                <a:cs typeface="Arial" panose="020B0604020202020204" pitchFamily="34" charset="0"/>
              </a:defRPr>
            </a:lvl4pPr>
            <a:lvl5pPr marL="2057400" indent="-228600" algn="l"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en-US" altLang="en-US" sz="3200" b="1" dirty="0">
                <a:solidFill>
                  <a:srgbClr val="FFFF00"/>
                </a:solidFill>
                <a:ea typeface="Arial Unicode MS"/>
                <a:cs typeface="Arial Unicode MS"/>
              </a:rPr>
              <a:t>		       </a:t>
            </a:r>
            <a:r>
              <a:rPr lang="en-US" altLang="en-US" sz="3200" b="1" u="sng" dirty="0">
                <a:solidFill>
                  <a:srgbClr val="FF0000"/>
                </a:solidFill>
                <a:ea typeface="Arial Unicode MS"/>
                <a:cs typeface="Arial Unicode MS"/>
              </a:rPr>
              <a:t>DEEP BITE</a:t>
            </a:r>
          </a:p>
          <a:p>
            <a:endParaRPr lang="en-US" altLang="en-US" sz="3200" b="1" u="sng" dirty="0">
              <a:solidFill>
                <a:srgbClr val="FFFF00"/>
              </a:solidFill>
              <a:ea typeface="Arial Unicode MS"/>
              <a:cs typeface="Arial Unicode MS"/>
            </a:endParaRPr>
          </a:p>
          <a:p>
            <a:r>
              <a:rPr lang="en-US" altLang="en-US" sz="2800" dirty="0">
                <a:ea typeface="Arial Unicode MS"/>
                <a:cs typeface="Arial Unicode MS"/>
              </a:rPr>
              <a:t>This is due to more upright position of deciduous incisor then their successor.</a:t>
            </a:r>
          </a:p>
          <a:p>
            <a:r>
              <a:rPr lang="en-US" altLang="en-US" sz="2800" dirty="0">
                <a:ea typeface="Arial Unicode MS"/>
                <a:cs typeface="Arial Unicode MS"/>
              </a:rPr>
              <a:t>This deep bite  later reduced due to following factors-</a:t>
            </a:r>
          </a:p>
          <a:p>
            <a:endParaRPr lang="en-US" altLang="en-US" sz="2800" dirty="0">
              <a:ea typeface="Arial Unicode MS"/>
              <a:cs typeface="Arial Unicode MS"/>
            </a:endParaRPr>
          </a:p>
          <a:p>
            <a:pPr>
              <a:buFontTx/>
              <a:buAutoNum type="alphaLcPeriod"/>
            </a:pPr>
            <a:r>
              <a:rPr lang="en-US" altLang="en-US" sz="2800" dirty="0">
                <a:ea typeface="Arial Unicode MS"/>
                <a:cs typeface="Arial Unicode MS"/>
              </a:rPr>
              <a:t>Eruption of deciduous molar</a:t>
            </a:r>
          </a:p>
          <a:p>
            <a:pPr>
              <a:buFontTx/>
              <a:buAutoNum type="alphaLcPeriod"/>
            </a:pPr>
            <a:r>
              <a:rPr lang="en-US" altLang="en-US" sz="2800" dirty="0">
                <a:ea typeface="Arial Unicode MS"/>
                <a:cs typeface="Arial Unicode MS"/>
              </a:rPr>
              <a:t>Attrition of incisors</a:t>
            </a:r>
          </a:p>
          <a:p>
            <a:pPr>
              <a:buFontTx/>
              <a:buAutoNum type="alphaLcPeriod"/>
            </a:pPr>
            <a:r>
              <a:rPr lang="en-US" altLang="en-US" sz="2800" dirty="0">
                <a:ea typeface="Arial Unicode MS"/>
                <a:cs typeface="Arial Unicode MS"/>
              </a:rPr>
              <a:t>Forward movement of mandible during growth    </a:t>
            </a:r>
          </a:p>
        </p:txBody>
      </p:sp>
    </p:spTree>
  </p:cSld>
  <p:clrMapOvr>
    <a:masterClrMapping/>
  </p:clrMapOvr>
  <p:transition spd="slow">
    <p:wheel spokes="8"/>
    <p:sndAc>
      <p:stSnd>
        <p:snd r:embed="rId2" name="camera.wav"/>
      </p:stSnd>
    </p:sndAc>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2">
            <a:extLst>
              <a:ext uri="{FF2B5EF4-FFF2-40B4-BE49-F238E27FC236}">
                <a16:creationId xmlns:a16="http://schemas.microsoft.com/office/drawing/2014/main" id="{9F40E448-A2A2-9F86-4023-702EDE0676E9}"/>
              </a:ext>
            </a:extLst>
          </p:cNvPr>
          <p:cNvSpPr>
            <a:spLocks noChangeArrowheads="1"/>
          </p:cNvSpPr>
          <p:nvPr/>
        </p:nvSpPr>
        <p:spPr bwMode="auto">
          <a:xfrm>
            <a:off x="0" y="95250"/>
            <a:ext cx="9144000" cy="6678751"/>
          </a:xfrm>
          <a:prstGeom prst="rect">
            <a:avLst/>
          </a:prstGeom>
          <a:noFill/>
          <a:ln w="9525">
            <a:noFill/>
            <a:miter lim="800000"/>
            <a:headEnd/>
            <a:tailEnd/>
          </a:ln>
          <a:effectLst/>
        </p:spPr>
        <p:txBody>
          <a:bodyPr>
            <a:spAutoFit/>
          </a:bodyPr>
          <a:lstStyle>
            <a:lvl1pPr marL="361950" indent="-361950" algn="l" eaLnBrk="0" hangingPunct="0">
              <a:defRPr>
                <a:solidFill>
                  <a:schemeClr val="tx1"/>
                </a:solidFill>
                <a:latin typeface="Arial" panose="020B0604020202020204" pitchFamily="34" charset="0"/>
                <a:cs typeface="Arial" panose="020B0604020202020204" pitchFamily="34" charset="0"/>
              </a:defRPr>
            </a:lvl1pPr>
            <a:lvl2pPr marL="915988" indent="-285750" algn="l" eaLnBrk="0" hangingPunct="0">
              <a:defRPr>
                <a:solidFill>
                  <a:schemeClr val="tx1"/>
                </a:solidFill>
                <a:latin typeface="Arial" panose="020B0604020202020204" pitchFamily="34" charset="0"/>
                <a:cs typeface="Arial" panose="020B0604020202020204" pitchFamily="34" charset="0"/>
              </a:defRPr>
            </a:lvl2pPr>
            <a:lvl3pPr marL="1323975" indent="-228600" algn="l" eaLnBrk="0" hangingPunct="0">
              <a:defRPr>
                <a:solidFill>
                  <a:schemeClr val="tx1"/>
                </a:solidFill>
                <a:latin typeface="Arial" panose="020B0604020202020204" pitchFamily="34" charset="0"/>
                <a:cs typeface="Arial" panose="020B0604020202020204" pitchFamily="34" charset="0"/>
              </a:defRPr>
            </a:lvl3pPr>
            <a:lvl4pPr marL="1731963" indent="-228600" algn="l" eaLnBrk="0" hangingPunct="0">
              <a:defRPr>
                <a:solidFill>
                  <a:schemeClr val="tx1"/>
                </a:solidFill>
                <a:latin typeface="Arial" panose="020B0604020202020204" pitchFamily="34" charset="0"/>
                <a:cs typeface="Arial" panose="020B0604020202020204" pitchFamily="34" charset="0"/>
              </a:defRPr>
            </a:lvl4pPr>
            <a:lvl5pPr marL="2139950" indent="-228600" algn="l" eaLnBrk="0" hangingPunct="0">
              <a:defRPr>
                <a:solidFill>
                  <a:schemeClr val="tx1"/>
                </a:solidFill>
                <a:latin typeface="Arial" panose="020B0604020202020204" pitchFamily="34" charset="0"/>
                <a:cs typeface="Arial" panose="020B0604020202020204" pitchFamily="34" charset="0"/>
              </a:defRPr>
            </a:lvl5pPr>
            <a:lvl6pPr marL="259715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305435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51155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96875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50000"/>
              </a:spcBef>
            </a:pPr>
            <a:r>
              <a:rPr lang="en-US" altLang="en-US" sz="3600" b="1" dirty="0">
                <a:solidFill>
                  <a:srgbClr val="FF33CC"/>
                </a:solidFill>
                <a:effectLst>
                  <a:outerShdw blurRad="38100" dist="38100" dir="2700000" algn="tl">
                    <a:srgbClr val="C0C0C0"/>
                  </a:outerShdw>
                </a:effectLst>
                <a:latin typeface="Arial Black" panose="020B0A04020102020204" pitchFamily="34" charset="0"/>
              </a:rPr>
              <a:t>	</a:t>
            </a:r>
            <a:r>
              <a:rPr lang="en-US" altLang="en-US" sz="3600" b="1" dirty="0">
                <a:solidFill>
                  <a:srgbClr val="FF0000"/>
                </a:solidFill>
                <a:effectLst>
                  <a:outerShdw blurRad="38100" dist="38100" dir="2700000" algn="tl">
                    <a:srgbClr val="C0C0C0"/>
                  </a:outerShdw>
                </a:effectLst>
                <a:latin typeface="Arial Black" panose="020B0A04020102020204" pitchFamily="34" charset="0"/>
              </a:rPr>
              <a:t>THE MIXED DENTITION PERIOD</a:t>
            </a:r>
            <a:r>
              <a:rPr lang="en-US" altLang="en-US" sz="4400" b="1" i="1" dirty="0">
                <a:solidFill>
                  <a:srgbClr val="FF0000"/>
                </a:solidFill>
                <a:effectLst>
                  <a:outerShdw blurRad="38100" dist="38100" dir="2700000" algn="tl">
                    <a:srgbClr val="C0C0C0"/>
                  </a:outerShdw>
                </a:effectLst>
                <a:latin typeface="Comic Sans MS" panose="030F0702030302020204" pitchFamily="66" charset="0"/>
              </a:rPr>
              <a:t> </a:t>
            </a:r>
          </a:p>
          <a:p>
            <a:pPr eaLnBrk="1" hangingPunct="1">
              <a:lnSpc>
                <a:spcPct val="90000"/>
              </a:lnSpc>
              <a:spcBef>
                <a:spcPct val="50000"/>
              </a:spcBef>
              <a:buClr>
                <a:schemeClr val="hlink"/>
              </a:buClr>
              <a:buSzPct val="90000"/>
              <a:buFont typeface="Wingdings" panose="05000000000000000000" pitchFamily="2" charset="2"/>
              <a:buBlip>
                <a:blip r:embed="rId3"/>
              </a:buBlip>
            </a:pPr>
            <a:r>
              <a:rPr lang="en-US" altLang="en-US" sz="3200" dirty="0">
                <a:effectLst>
                  <a:outerShdw blurRad="38100" dist="38100" dir="2700000" algn="tl">
                    <a:srgbClr val="C0C0C0"/>
                  </a:outerShdw>
                </a:effectLst>
              </a:rPr>
              <a:t>Period where teeth of both deciduous and permanent dentition are seen.</a:t>
            </a:r>
          </a:p>
          <a:p>
            <a:pPr eaLnBrk="1" hangingPunct="1">
              <a:lnSpc>
                <a:spcPct val="90000"/>
              </a:lnSpc>
              <a:spcBef>
                <a:spcPct val="50000"/>
              </a:spcBef>
              <a:buClr>
                <a:schemeClr val="hlink"/>
              </a:buClr>
              <a:buSzPct val="90000"/>
              <a:buFont typeface="Wingdings" panose="05000000000000000000" pitchFamily="2" charset="2"/>
              <a:buBlip>
                <a:blip r:embed="rId3"/>
              </a:buBlip>
            </a:pPr>
            <a:r>
              <a:rPr lang="en-US" altLang="en-US" sz="3200" dirty="0">
                <a:effectLst>
                  <a:outerShdw blurRad="38100" dist="38100" dir="2700000" algn="tl">
                    <a:srgbClr val="C0C0C0"/>
                  </a:outerShdw>
                </a:effectLst>
              </a:rPr>
              <a:t> it extends from 6 to 12 year of age. Most malocclusions make then appearance during this stage. </a:t>
            </a:r>
          </a:p>
          <a:p>
            <a:pPr eaLnBrk="1" hangingPunct="1">
              <a:lnSpc>
                <a:spcPct val="90000"/>
              </a:lnSpc>
              <a:spcBef>
                <a:spcPct val="50000"/>
              </a:spcBef>
              <a:buClr>
                <a:schemeClr val="hlink"/>
              </a:buClr>
              <a:buSzPct val="90000"/>
              <a:buFont typeface="Wingdings" panose="05000000000000000000" pitchFamily="2" charset="2"/>
              <a:buBlip>
                <a:blip r:embed="rId3"/>
              </a:buBlip>
            </a:pPr>
            <a:r>
              <a:rPr lang="en-US" altLang="en-US" sz="3200" dirty="0">
                <a:effectLst>
                  <a:outerShdw blurRad="38100" dist="38100" dir="2700000" algn="tl">
                    <a:srgbClr val="C0C0C0"/>
                  </a:outerShdw>
                </a:effectLst>
              </a:rPr>
              <a:t>This stage can be divided into three transitional periods</a:t>
            </a:r>
          </a:p>
          <a:p>
            <a:pPr eaLnBrk="1" hangingPunct="1">
              <a:lnSpc>
                <a:spcPct val="90000"/>
              </a:lnSpc>
              <a:spcBef>
                <a:spcPct val="50000"/>
              </a:spcBef>
              <a:buClr>
                <a:schemeClr val="hlink"/>
              </a:buClr>
              <a:buSzPct val="90000"/>
              <a:buFont typeface="Wingdings" panose="05000000000000000000" pitchFamily="2" charset="2"/>
              <a:buBlip>
                <a:blip r:embed="rId3"/>
              </a:buBlip>
            </a:pPr>
            <a:r>
              <a:rPr lang="en-US" altLang="en-US" sz="3200" dirty="0">
                <a:effectLst>
                  <a:outerShdw blurRad="38100" dist="38100" dir="2700000" algn="tl">
                    <a:srgbClr val="C0C0C0"/>
                  </a:outerShdw>
                </a:effectLst>
              </a:rPr>
              <a:t>First transitional period </a:t>
            </a:r>
          </a:p>
          <a:p>
            <a:pPr eaLnBrk="1" hangingPunct="1">
              <a:lnSpc>
                <a:spcPct val="90000"/>
              </a:lnSpc>
              <a:spcBef>
                <a:spcPct val="50000"/>
              </a:spcBef>
              <a:buClr>
                <a:schemeClr val="hlink"/>
              </a:buClr>
              <a:buSzPct val="90000"/>
              <a:buFont typeface="Wingdings" panose="05000000000000000000" pitchFamily="2" charset="2"/>
              <a:buBlip>
                <a:blip r:embed="rId3"/>
              </a:buBlip>
            </a:pPr>
            <a:r>
              <a:rPr lang="en-US" altLang="en-US" sz="3200" dirty="0">
                <a:effectLst>
                  <a:outerShdw blurRad="38100" dist="38100" dir="2700000" algn="tl">
                    <a:srgbClr val="C0C0C0"/>
                  </a:outerShdw>
                </a:effectLst>
              </a:rPr>
              <a:t>Inter transitional period </a:t>
            </a:r>
          </a:p>
          <a:p>
            <a:pPr eaLnBrk="1" hangingPunct="1">
              <a:lnSpc>
                <a:spcPct val="90000"/>
              </a:lnSpc>
              <a:spcBef>
                <a:spcPct val="50000"/>
              </a:spcBef>
              <a:buClr>
                <a:schemeClr val="hlink"/>
              </a:buClr>
              <a:buSzPct val="90000"/>
              <a:buFont typeface="Wingdings" panose="05000000000000000000" pitchFamily="2" charset="2"/>
              <a:buBlip>
                <a:blip r:embed="rId3"/>
              </a:buBlip>
            </a:pPr>
            <a:r>
              <a:rPr lang="en-US" altLang="en-US" sz="3200" dirty="0">
                <a:effectLst>
                  <a:outerShdw blurRad="38100" dist="38100" dir="2700000" algn="tl">
                    <a:srgbClr val="C0C0C0"/>
                  </a:outerShdw>
                </a:effectLst>
              </a:rPr>
              <a:t>Second transitional period</a:t>
            </a:r>
          </a:p>
        </p:txBody>
      </p:sp>
    </p:spTree>
  </p:cSld>
  <p:clrMapOvr>
    <a:masterClrMapping/>
  </p:clrMapOvr>
  <p:transition spd="slow">
    <p:wheel spokes="8"/>
    <p:sndAc>
      <p:stSnd>
        <p:snd r:embed="rId2" name="camera.wav"/>
      </p:stSnd>
    </p:sndAc>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a:extLst>
              <a:ext uri="{FF2B5EF4-FFF2-40B4-BE49-F238E27FC236}">
                <a16:creationId xmlns:a16="http://schemas.microsoft.com/office/drawing/2014/main" id="{A88184A2-4D7A-B033-86DB-526C9B602083}"/>
              </a:ext>
            </a:extLst>
          </p:cNvPr>
          <p:cNvSpPr>
            <a:spLocks noGrp="1" noChangeArrowheads="1"/>
          </p:cNvSpPr>
          <p:nvPr>
            <p:ph type="title" idx="4294967295"/>
          </p:nvPr>
        </p:nvSpPr>
        <p:spPr>
          <a:xfrm>
            <a:off x="457200" y="465138"/>
            <a:ext cx="8229600" cy="762000"/>
          </a:xfrm>
        </p:spPr>
        <p:txBody>
          <a:bodyPr>
            <a:spAutoFit/>
          </a:bodyPr>
          <a:lstStyle/>
          <a:p>
            <a:pPr eaLnBrk="1" hangingPunct="1"/>
            <a:r>
              <a:rPr lang="en-US" altLang="en-US" sz="3600" b="1" i="1" dirty="0">
                <a:solidFill>
                  <a:srgbClr val="FF0000"/>
                </a:solidFill>
                <a:latin typeface="Arial Black" panose="020B0A04020102020204" pitchFamily="34" charset="0"/>
              </a:rPr>
              <a:t>FIRST TRANSITIONAL PERIOD</a:t>
            </a:r>
            <a:r>
              <a:rPr lang="en-US" altLang="en-US" b="1" i="1" dirty="0">
                <a:solidFill>
                  <a:srgbClr val="FF0000"/>
                </a:solidFill>
                <a:latin typeface="Comic Sans MS" panose="030F0702030302020204" pitchFamily="66" charset="0"/>
              </a:rPr>
              <a:t> </a:t>
            </a:r>
          </a:p>
        </p:txBody>
      </p:sp>
      <p:sp>
        <p:nvSpPr>
          <p:cNvPr id="61443" name="Rectangle 3">
            <a:extLst>
              <a:ext uri="{FF2B5EF4-FFF2-40B4-BE49-F238E27FC236}">
                <a16:creationId xmlns:a16="http://schemas.microsoft.com/office/drawing/2014/main" id="{E62DD6CA-060A-0796-3164-BB1C7CD24CCC}"/>
              </a:ext>
            </a:extLst>
          </p:cNvPr>
          <p:cNvSpPr>
            <a:spLocks noGrp="1" noChangeArrowheads="1"/>
          </p:cNvSpPr>
          <p:nvPr>
            <p:ph type="body" idx="4294967295"/>
          </p:nvPr>
        </p:nvSpPr>
        <p:spPr/>
        <p:txBody>
          <a:bodyPr/>
          <a:lstStyle/>
          <a:p>
            <a:pPr marL="609600" indent="-609600" eaLnBrk="1" hangingPunct="1">
              <a:buFontTx/>
              <a:buBlip>
                <a:blip r:embed="rId3"/>
              </a:buBlip>
            </a:pPr>
            <a:r>
              <a:rPr lang="en-US" altLang="en-US"/>
              <a:t>This stage is characterized by  </a:t>
            </a:r>
          </a:p>
          <a:p>
            <a:pPr lvl="1" eaLnBrk="1" hangingPunct="1">
              <a:buFont typeface="Wingdings" panose="05000000000000000000" pitchFamily="2" charset="2"/>
              <a:buBlip>
                <a:blip r:embed="rId3"/>
              </a:buBlip>
            </a:pPr>
            <a:r>
              <a:rPr lang="en-US" altLang="en-US"/>
              <a:t> emergence of the first permanent molars</a:t>
            </a:r>
          </a:p>
          <a:p>
            <a:pPr lvl="1" eaLnBrk="1" hangingPunct="1">
              <a:buFont typeface="Wingdings" panose="05000000000000000000" pitchFamily="2" charset="2"/>
              <a:buBlip>
                <a:blip r:embed="rId3"/>
              </a:buBlip>
            </a:pPr>
            <a:r>
              <a:rPr lang="en-US" altLang="en-US"/>
              <a:t> transition of incisors.</a:t>
            </a:r>
          </a:p>
        </p:txBody>
      </p:sp>
    </p:spTree>
  </p:cSld>
  <p:clrMapOvr>
    <a:masterClrMapping/>
  </p:clrMapOvr>
  <p:transition spd="slow">
    <p:wheel spokes="8"/>
    <p:sndAc>
      <p:stSnd>
        <p:snd r:embed="rId2" name="camera.wav"/>
      </p:stSnd>
    </p:sndAc>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Rectangle 2">
            <a:extLst>
              <a:ext uri="{FF2B5EF4-FFF2-40B4-BE49-F238E27FC236}">
                <a16:creationId xmlns:a16="http://schemas.microsoft.com/office/drawing/2014/main" id="{4F18D0B2-1155-3105-079F-3524F040FF37}"/>
              </a:ext>
            </a:extLst>
          </p:cNvPr>
          <p:cNvSpPr>
            <a:spLocks noChangeArrowheads="1"/>
          </p:cNvSpPr>
          <p:nvPr/>
        </p:nvSpPr>
        <p:spPr bwMode="auto">
          <a:xfrm>
            <a:off x="220663" y="169863"/>
            <a:ext cx="4351337" cy="5645150"/>
          </a:xfrm>
          <a:prstGeom prst="rect">
            <a:avLst/>
          </a:prstGeom>
          <a:noFill/>
          <a:ln w="9525">
            <a:noFill/>
            <a:miter lim="800000"/>
            <a:headEnd/>
            <a:tailEnd/>
          </a:ln>
          <a:effectLst/>
        </p:spPr>
        <p:txBody>
          <a:bodyPr>
            <a:spAutoFit/>
          </a:bodyPr>
          <a:lstStyle>
            <a:lvl1pPr algn="l" eaLnBrk="0" hangingPunct="0">
              <a:defRPr>
                <a:solidFill>
                  <a:schemeClr val="tx1"/>
                </a:solidFill>
                <a:latin typeface="Arial" panose="020B0604020202020204" pitchFamily="34" charset="0"/>
                <a:cs typeface="Arial" panose="020B0604020202020204" pitchFamily="34" charset="0"/>
              </a:defRPr>
            </a:lvl1pPr>
            <a:lvl2pPr marL="742950" indent="-285750" algn="l" eaLnBrk="0" hangingPunct="0">
              <a:defRPr>
                <a:solidFill>
                  <a:schemeClr val="tx1"/>
                </a:solidFill>
                <a:latin typeface="Arial" panose="020B0604020202020204" pitchFamily="34" charset="0"/>
                <a:cs typeface="Arial" panose="020B0604020202020204" pitchFamily="34" charset="0"/>
              </a:defRPr>
            </a:lvl2pPr>
            <a:lvl3pPr marL="1143000" indent="-228600" algn="l" eaLnBrk="0" hangingPunct="0">
              <a:defRPr>
                <a:solidFill>
                  <a:schemeClr val="tx1"/>
                </a:solidFill>
                <a:latin typeface="Arial" panose="020B0604020202020204" pitchFamily="34" charset="0"/>
                <a:cs typeface="Arial" panose="020B0604020202020204" pitchFamily="34" charset="0"/>
              </a:defRPr>
            </a:lvl3pPr>
            <a:lvl4pPr marL="1600200" indent="-228600" algn="l" eaLnBrk="0" hangingPunct="0">
              <a:defRPr>
                <a:solidFill>
                  <a:schemeClr val="tx1"/>
                </a:solidFill>
                <a:latin typeface="Arial" panose="020B0604020202020204" pitchFamily="34" charset="0"/>
                <a:cs typeface="Arial" panose="020B0604020202020204" pitchFamily="34" charset="0"/>
              </a:defRPr>
            </a:lvl4pPr>
            <a:lvl5pPr marL="2057400" indent="-228600" algn="l"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50000"/>
              </a:spcBef>
              <a:buClr>
                <a:schemeClr val="hlink"/>
              </a:buClr>
              <a:buSzPct val="90000"/>
              <a:buFont typeface="Wingdings" panose="05000000000000000000" pitchFamily="2" charset="2"/>
              <a:buNone/>
            </a:pPr>
            <a:r>
              <a:rPr lang="en-US" altLang="en-US" sz="2800" b="1" u="sng" dirty="0">
                <a:solidFill>
                  <a:srgbClr val="FF0000"/>
                </a:solidFill>
                <a:effectLst>
                  <a:outerShdw blurRad="38100" dist="38100" dir="2700000" algn="tl">
                    <a:srgbClr val="C0C0C0"/>
                  </a:outerShdw>
                </a:effectLst>
              </a:rPr>
              <a:t>Eruption of permanent first molars</a:t>
            </a:r>
            <a:r>
              <a:rPr lang="en-US" altLang="en-US" sz="2800" dirty="0">
                <a:solidFill>
                  <a:srgbClr val="FF0000"/>
                </a:solidFill>
                <a:effectLst>
                  <a:outerShdw blurRad="38100" dist="38100" dir="2700000" algn="tl">
                    <a:srgbClr val="C0C0C0"/>
                  </a:outerShdw>
                </a:effectLst>
              </a:rPr>
              <a:t> </a:t>
            </a:r>
          </a:p>
          <a:p>
            <a:pPr eaLnBrk="1" hangingPunct="1">
              <a:spcBef>
                <a:spcPct val="50000"/>
              </a:spcBef>
              <a:buClr>
                <a:schemeClr val="hlink"/>
              </a:buClr>
              <a:buSzPct val="90000"/>
              <a:buFont typeface="Wingdings" panose="05000000000000000000" pitchFamily="2" charset="2"/>
              <a:buNone/>
            </a:pPr>
            <a:r>
              <a:rPr lang="en-US" altLang="en-US" sz="2800" dirty="0">
                <a:effectLst>
                  <a:outerShdw blurRad="38100" dist="38100" dir="2700000" algn="tl">
                    <a:srgbClr val="C0C0C0"/>
                  </a:outerShdw>
                </a:effectLst>
              </a:rPr>
              <a:t>1st permanent molars erupt at 6 years.</a:t>
            </a:r>
          </a:p>
          <a:p>
            <a:pPr eaLnBrk="1" hangingPunct="1">
              <a:spcBef>
                <a:spcPct val="50000"/>
              </a:spcBef>
              <a:buClr>
                <a:schemeClr val="hlink"/>
              </a:buClr>
              <a:buSzPct val="90000"/>
              <a:buFont typeface="Wingdings" panose="05000000000000000000" pitchFamily="2" charset="2"/>
              <a:buNone/>
            </a:pPr>
            <a:r>
              <a:rPr lang="en-US" altLang="en-US" sz="2800" dirty="0">
                <a:effectLst>
                  <a:outerShdw blurRad="38100" dist="38100" dir="2700000" algn="tl">
                    <a:srgbClr val="C0C0C0"/>
                  </a:outerShdw>
                </a:effectLst>
              </a:rPr>
              <a:t>Its location and relationship depends upon terminal plane relationship between upper and lower deciduous second molar which can be of three types – </a:t>
            </a:r>
          </a:p>
        </p:txBody>
      </p:sp>
      <p:sp>
        <p:nvSpPr>
          <p:cNvPr id="62468" name="Text Box 4">
            <a:extLst>
              <a:ext uri="{FF2B5EF4-FFF2-40B4-BE49-F238E27FC236}">
                <a16:creationId xmlns:a16="http://schemas.microsoft.com/office/drawing/2014/main" id="{14E66840-AE0B-B8E3-9E52-C4BDB49BC331}"/>
              </a:ext>
            </a:extLst>
          </p:cNvPr>
          <p:cNvSpPr txBox="1">
            <a:spLocks noChangeArrowheads="1"/>
          </p:cNvSpPr>
          <p:nvPr/>
        </p:nvSpPr>
        <p:spPr bwMode="auto">
          <a:xfrm>
            <a:off x="5619750" y="5486400"/>
            <a:ext cx="3524250"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spcBef>
                <a:spcPct val="50000"/>
              </a:spcBef>
            </a:pPr>
            <a:r>
              <a:rPr lang="en-US" altLang="en-US"/>
              <a:t>Occlusal relationship between primary &amp; permanent molar</a:t>
            </a:r>
          </a:p>
        </p:txBody>
      </p:sp>
    </p:spTree>
  </p:cSld>
  <p:clrMapOvr>
    <a:masterClrMapping/>
  </p:clrMapOvr>
  <p:transition spd="slow">
    <p:wheel spokes="8"/>
    <p:sndAc>
      <p:stSnd>
        <p:snd r:embed="rId2" name="camera.wav"/>
      </p:stSnd>
    </p:sndAc>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2">
            <a:extLst>
              <a:ext uri="{FF2B5EF4-FFF2-40B4-BE49-F238E27FC236}">
                <a16:creationId xmlns:a16="http://schemas.microsoft.com/office/drawing/2014/main" id="{1F2577AB-3AC6-362C-7796-ED8EE66957C0}"/>
              </a:ext>
            </a:extLst>
          </p:cNvPr>
          <p:cNvSpPr>
            <a:spLocks noGrp="1" noChangeArrowheads="1"/>
          </p:cNvSpPr>
          <p:nvPr>
            <p:ph type="title" idx="4294967295"/>
          </p:nvPr>
        </p:nvSpPr>
        <p:spPr>
          <a:xfrm>
            <a:off x="685800" y="76200"/>
            <a:ext cx="7772400" cy="579438"/>
          </a:xfrm>
        </p:spPr>
        <p:txBody>
          <a:bodyPr>
            <a:spAutoFit/>
          </a:bodyPr>
          <a:lstStyle/>
          <a:p>
            <a:pPr eaLnBrk="1" hangingPunct="1"/>
            <a:r>
              <a:rPr lang="en-US" altLang="en-US" sz="3200" b="1" dirty="0">
                <a:solidFill>
                  <a:srgbClr val="FF0000"/>
                </a:solidFill>
                <a:latin typeface="Arial Black" panose="020B0A04020102020204" pitchFamily="34" charset="0"/>
              </a:rPr>
              <a:t>Flush/Vertical Terminal plane</a:t>
            </a:r>
            <a:r>
              <a:rPr lang="en-US" altLang="en-US" sz="3200" b="1" i="1" dirty="0">
                <a:solidFill>
                  <a:srgbClr val="FF0000"/>
                </a:solidFill>
                <a:latin typeface="Comic Sans MS" panose="030F0702030302020204" pitchFamily="66" charset="0"/>
              </a:rPr>
              <a:t> </a:t>
            </a:r>
          </a:p>
        </p:txBody>
      </p:sp>
      <p:sp>
        <p:nvSpPr>
          <p:cNvPr id="63491" name="Rectangle 3">
            <a:extLst>
              <a:ext uri="{FF2B5EF4-FFF2-40B4-BE49-F238E27FC236}">
                <a16:creationId xmlns:a16="http://schemas.microsoft.com/office/drawing/2014/main" id="{7394A988-430D-C425-6C88-EB7F89332CAB}"/>
              </a:ext>
            </a:extLst>
          </p:cNvPr>
          <p:cNvSpPr>
            <a:spLocks noGrp="1" noChangeArrowheads="1"/>
          </p:cNvSpPr>
          <p:nvPr>
            <p:ph type="body" idx="4294967295"/>
          </p:nvPr>
        </p:nvSpPr>
        <p:spPr>
          <a:xfrm>
            <a:off x="457200" y="650875"/>
            <a:ext cx="8229600" cy="3921125"/>
          </a:xfrm>
        </p:spPr>
        <p:txBody>
          <a:bodyPr/>
          <a:lstStyle/>
          <a:p>
            <a:pPr eaLnBrk="1" hangingPunct="1">
              <a:lnSpc>
                <a:spcPct val="90000"/>
              </a:lnSpc>
            </a:pPr>
            <a:r>
              <a:rPr lang="en-US" altLang="en-US" sz="2800"/>
              <a:t>when distal surfaces of upper and lower deciduous second molars are in one plane.</a:t>
            </a:r>
          </a:p>
          <a:p>
            <a:pPr eaLnBrk="1" hangingPunct="1">
              <a:lnSpc>
                <a:spcPct val="90000"/>
              </a:lnSpc>
            </a:pPr>
            <a:r>
              <a:rPr lang="en-US" altLang="en-US" sz="2800"/>
              <a:t> the permanent 1st molar erupts initially into a cusp to cusp or and on relationship which later transforms into a class I by moving the lower molars 3 to 5 mm in relation to upper molar         -either by utilization physiologic spaces/leeway spaces.</a:t>
            </a:r>
          </a:p>
          <a:p>
            <a:pPr eaLnBrk="1" hangingPunct="1">
              <a:lnSpc>
                <a:spcPct val="90000"/>
              </a:lnSpc>
              <a:buFontTx/>
              <a:buNone/>
            </a:pPr>
            <a:r>
              <a:rPr lang="en-US" altLang="en-US" sz="2800"/>
              <a:t>   -or by differential forward growth of mandible. </a:t>
            </a:r>
          </a:p>
          <a:p>
            <a:pPr eaLnBrk="1" hangingPunct="1">
              <a:lnSpc>
                <a:spcPct val="90000"/>
              </a:lnSpc>
              <a:buFontTx/>
              <a:buNone/>
            </a:pPr>
            <a:r>
              <a:rPr lang="en-US" altLang="en-US" sz="2800"/>
              <a:t>   </a:t>
            </a:r>
          </a:p>
        </p:txBody>
      </p:sp>
      <p:pic>
        <p:nvPicPr>
          <p:cNvPr id="63492" name="Picture 4" descr="121212">
            <a:extLst>
              <a:ext uri="{FF2B5EF4-FFF2-40B4-BE49-F238E27FC236}">
                <a16:creationId xmlns:a16="http://schemas.microsoft.com/office/drawing/2014/main" id="{5C04C61E-7F12-19B0-AFC6-A02D6E9CB29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09800" y="4343400"/>
            <a:ext cx="2514600" cy="2103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3493" name="Rectangle 5">
            <a:extLst>
              <a:ext uri="{FF2B5EF4-FFF2-40B4-BE49-F238E27FC236}">
                <a16:creationId xmlns:a16="http://schemas.microsoft.com/office/drawing/2014/main" id="{7FC3DE9C-2845-C6A9-EE5D-E1D328866C76}"/>
              </a:ext>
            </a:extLst>
          </p:cNvPr>
          <p:cNvSpPr>
            <a:spLocks noChangeArrowheads="1"/>
          </p:cNvSpPr>
          <p:nvPr/>
        </p:nvSpPr>
        <p:spPr bwMode="auto">
          <a:xfrm>
            <a:off x="4800600" y="5181600"/>
            <a:ext cx="2152650" cy="915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l" eaLnBrk="0" hangingPunct="0">
              <a:defRPr>
                <a:solidFill>
                  <a:schemeClr val="tx1"/>
                </a:solidFill>
                <a:latin typeface="Arial" panose="020B0604020202020204" pitchFamily="34" charset="0"/>
                <a:cs typeface="Arial" panose="020B0604020202020204" pitchFamily="34" charset="0"/>
              </a:defRPr>
            </a:lvl1pPr>
            <a:lvl2pPr marL="742950" indent="-285750" algn="l" eaLnBrk="0" hangingPunct="0">
              <a:defRPr>
                <a:solidFill>
                  <a:schemeClr val="tx1"/>
                </a:solidFill>
                <a:latin typeface="Arial" panose="020B0604020202020204" pitchFamily="34" charset="0"/>
                <a:cs typeface="Arial" panose="020B0604020202020204" pitchFamily="34" charset="0"/>
              </a:defRPr>
            </a:lvl2pPr>
            <a:lvl3pPr marL="1143000" indent="-228600" algn="l" eaLnBrk="0" hangingPunct="0">
              <a:defRPr>
                <a:solidFill>
                  <a:schemeClr val="tx1"/>
                </a:solidFill>
                <a:latin typeface="Arial" panose="020B0604020202020204" pitchFamily="34" charset="0"/>
                <a:cs typeface="Arial" panose="020B0604020202020204" pitchFamily="34" charset="0"/>
              </a:defRPr>
            </a:lvl3pPr>
            <a:lvl4pPr marL="1600200" indent="-228600" algn="l" eaLnBrk="0" hangingPunct="0">
              <a:defRPr>
                <a:solidFill>
                  <a:schemeClr val="tx1"/>
                </a:solidFill>
                <a:latin typeface="Arial" panose="020B0604020202020204" pitchFamily="34" charset="0"/>
                <a:cs typeface="Arial" panose="020B0604020202020204" pitchFamily="34" charset="0"/>
              </a:defRPr>
            </a:lvl4pPr>
            <a:lvl5pPr marL="2057400" indent="-228600" algn="l"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r>
              <a:rPr lang="en-US" altLang="en-US" i="1"/>
              <a:t>FLUSH TERMINAL</a:t>
            </a:r>
          </a:p>
          <a:p>
            <a:pPr algn="ctr"/>
            <a:r>
              <a:rPr lang="en-US" altLang="en-US" i="1"/>
              <a:t>PLANE</a:t>
            </a:r>
          </a:p>
          <a:p>
            <a:pPr algn="ctr"/>
            <a:endParaRPr lang="en-US" altLang="en-US" i="1"/>
          </a:p>
        </p:txBody>
      </p:sp>
    </p:spTree>
  </p:cSld>
  <p:clrMapOvr>
    <a:masterClrMapping/>
  </p:clrMapOvr>
  <p:transition spd="slow">
    <p:wheel spokes="8"/>
    <p:sndAc>
      <p:stSnd>
        <p:snd r:embed="rId2" name="camera.wav"/>
      </p:stSnd>
    </p:sndAc>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Rectangle 2">
            <a:extLst>
              <a:ext uri="{FF2B5EF4-FFF2-40B4-BE49-F238E27FC236}">
                <a16:creationId xmlns:a16="http://schemas.microsoft.com/office/drawing/2014/main" id="{E8D2AFB6-749B-F718-2874-31547B3DE908}"/>
              </a:ext>
            </a:extLst>
          </p:cNvPr>
          <p:cNvSpPr>
            <a:spLocks noChangeArrowheads="1"/>
          </p:cNvSpPr>
          <p:nvPr/>
        </p:nvSpPr>
        <p:spPr bwMode="auto">
          <a:xfrm>
            <a:off x="533400" y="522288"/>
            <a:ext cx="4111625" cy="4506912"/>
          </a:xfrm>
          <a:prstGeom prst="rect">
            <a:avLst/>
          </a:prstGeom>
          <a:noFill/>
          <a:ln w="9525">
            <a:noFill/>
            <a:miter lim="800000"/>
            <a:headEnd/>
            <a:tailEnd/>
          </a:ln>
          <a:effectLst/>
        </p:spPr>
        <p:txBody>
          <a:bodyPr>
            <a:spAutoFit/>
          </a:bodyPr>
          <a:lstStyle>
            <a:lvl1pPr algn="l" eaLnBrk="0" hangingPunct="0">
              <a:defRPr>
                <a:solidFill>
                  <a:schemeClr val="tx1"/>
                </a:solidFill>
                <a:latin typeface="Arial" panose="020B0604020202020204" pitchFamily="34" charset="0"/>
                <a:cs typeface="Arial" panose="020B0604020202020204" pitchFamily="34" charset="0"/>
              </a:defRPr>
            </a:lvl1pPr>
            <a:lvl2pPr marL="742950" indent="-285750" algn="l" eaLnBrk="0" hangingPunct="0">
              <a:defRPr>
                <a:solidFill>
                  <a:schemeClr val="tx1"/>
                </a:solidFill>
                <a:latin typeface="Arial" panose="020B0604020202020204" pitchFamily="34" charset="0"/>
                <a:cs typeface="Arial" panose="020B0604020202020204" pitchFamily="34" charset="0"/>
              </a:defRPr>
            </a:lvl2pPr>
            <a:lvl3pPr marL="1143000" indent="-228600" algn="l" eaLnBrk="0" hangingPunct="0">
              <a:defRPr>
                <a:solidFill>
                  <a:schemeClr val="tx1"/>
                </a:solidFill>
                <a:latin typeface="Arial" panose="020B0604020202020204" pitchFamily="34" charset="0"/>
                <a:cs typeface="Arial" panose="020B0604020202020204" pitchFamily="34" charset="0"/>
              </a:defRPr>
            </a:lvl3pPr>
            <a:lvl4pPr marL="1600200" indent="-228600" algn="l" eaLnBrk="0" hangingPunct="0">
              <a:defRPr>
                <a:solidFill>
                  <a:schemeClr val="tx1"/>
                </a:solidFill>
                <a:latin typeface="Arial" panose="020B0604020202020204" pitchFamily="34" charset="0"/>
                <a:cs typeface="Arial" panose="020B0604020202020204" pitchFamily="34" charset="0"/>
              </a:defRPr>
            </a:lvl4pPr>
            <a:lvl5pPr marL="2057400" indent="-228600" algn="l"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lnSpc>
                <a:spcPct val="115000"/>
              </a:lnSpc>
              <a:spcBef>
                <a:spcPct val="45000"/>
              </a:spcBef>
              <a:buClr>
                <a:schemeClr val="hlink"/>
              </a:buClr>
              <a:buSzPct val="90000"/>
              <a:buFont typeface="Wingdings" panose="05000000000000000000" pitchFamily="2" charset="2"/>
              <a:buNone/>
            </a:pPr>
            <a:r>
              <a:rPr lang="en-US" altLang="en-US" sz="2800" u="sng">
                <a:effectLst>
                  <a:outerShdw blurRad="38100" dist="38100" dir="2700000" algn="tl">
                    <a:srgbClr val="C0C0C0"/>
                  </a:outerShdw>
                </a:effectLst>
              </a:rPr>
              <a:t>Early shift </a:t>
            </a:r>
            <a:r>
              <a:rPr lang="en-US" altLang="en-US" sz="2800">
                <a:effectLst>
                  <a:outerShdw blurRad="38100" dist="38100" dir="2700000" algn="tl">
                    <a:srgbClr val="C0C0C0"/>
                  </a:outerShdw>
                </a:effectLst>
              </a:rPr>
              <a:t>-molar shift using the primate spaces </a:t>
            </a:r>
            <a:r>
              <a:rPr lang="en-US" altLang="en-US" sz="2800" u="sng">
                <a:effectLst>
                  <a:outerShdw blurRad="38100" dist="38100" dir="2700000" algn="tl">
                    <a:srgbClr val="C0C0C0"/>
                  </a:outerShdw>
                </a:effectLst>
              </a:rPr>
              <a:t>late shift</a:t>
            </a:r>
            <a:r>
              <a:rPr lang="en-US" altLang="en-US" sz="2800">
                <a:effectLst>
                  <a:outerShdw blurRad="38100" dist="38100" dir="2700000" algn="tl">
                    <a:srgbClr val="C0C0C0"/>
                  </a:outerShdw>
                </a:effectLst>
              </a:rPr>
              <a:t> -This is brought about by mesial shift of the  permanent first molar following exfoliation of the primary molar and this making use of leeway space.                     </a:t>
            </a:r>
          </a:p>
        </p:txBody>
      </p:sp>
      <p:pic>
        <p:nvPicPr>
          <p:cNvPr id="64516" name="Picture 4">
            <a:extLst>
              <a:ext uri="{FF2B5EF4-FFF2-40B4-BE49-F238E27FC236}">
                <a16:creationId xmlns:a16="http://schemas.microsoft.com/office/drawing/2014/main" id="{BDA70775-0522-6A71-5D1A-58591BD8718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16440" r="7143" b="19066"/>
          <a:stretch>
            <a:fillRect/>
          </a:stretch>
        </p:blipFill>
        <p:spPr bwMode="auto">
          <a:xfrm>
            <a:off x="4749800" y="0"/>
            <a:ext cx="4256088" cy="53975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spd="slow">
    <p:wheel spokes="8"/>
    <p:sndAc>
      <p:stSnd>
        <p:snd r:embed="rId2" name="camera.wav"/>
      </p:stSnd>
    </p:sndAc>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3">
            <a:extLst>
              <a:ext uri="{FF2B5EF4-FFF2-40B4-BE49-F238E27FC236}">
                <a16:creationId xmlns:a16="http://schemas.microsoft.com/office/drawing/2014/main" id="{90CDC747-4619-07C9-2EC8-956728927757}"/>
              </a:ext>
            </a:extLst>
          </p:cNvPr>
          <p:cNvSpPr>
            <a:spLocks noGrp="1" noChangeArrowheads="1"/>
          </p:cNvSpPr>
          <p:nvPr>
            <p:ph type="body" idx="4294967295"/>
          </p:nvPr>
        </p:nvSpPr>
        <p:spPr>
          <a:xfrm>
            <a:off x="457200" y="304800"/>
            <a:ext cx="7467600" cy="1600200"/>
          </a:xfrm>
        </p:spPr>
        <p:txBody>
          <a:bodyPr/>
          <a:lstStyle/>
          <a:p>
            <a:pPr marL="0" indent="0" eaLnBrk="1" hangingPunct="1">
              <a:lnSpc>
                <a:spcPct val="90000"/>
              </a:lnSpc>
              <a:buFontTx/>
              <a:buNone/>
            </a:pPr>
            <a:r>
              <a:rPr lang="en-US" altLang="en-US" b="1" dirty="0">
                <a:solidFill>
                  <a:srgbClr val="FF0000"/>
                </a:solidFill>
                <a:latin typeface="Arial Black" panose="020B0A04020102020204" pitchFamily="34" charset="0"/>
              </a:rPr>
              <a:t>MESIAL STEP</a:t>
            </a:r>
          </a:p>
          <a:p>
            <a:pPr marL="0" indent="0" eaLnBrk="1" hangingPunct="1">
              <a:lnSpc>
                <a:spcPct val="90000"/>
              </a:lnSpc>
              <a:buFontTx/>
              <a:buNone/>
            </a:pPr>
            <a:r>
              <a:rPr lang="en-US" altLang="en-US" sz="2800" dirty="0"/>
              <a:t>Distal surface of mandibular deciduous 2nd molar is mesial to the distal surface of maxillary deciduous 2nd molar.</a:t>
            </a:r>
          </a:p>
        </p:txBody>
      </p:sp>
      <p:pic>
        <p:nvPicPr>
          <p:cNvPr id="65539" name="Picture 4" descr="14141414">
            <a:extLst>
              <a:ext uri="{FF2B5EF4-FFF2-40B4-BE49-F238E27FC236}">
                <a16:creationId xmlns:a16="http://schemas.microsoft.com/office/drawing/2014/main" id="{1904176F-38CD-6C59-A96C-0AF3097F1A1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28800" y="2895600"/>
            <a:ext cx="1673225" cy="1920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5540" name="Rectangle 5">
            <a:extLst>
              <a:ext uri="{FF2B5EF4-FFF2-40B4-BE49-F238E27FC236}">
                <a16:creationId xmlns:a16="http://schemas.microsoft.com/office/drawing/2014/main" id="{A736253C-E82E-D5AC-EA85-FC9446B8383D}"/>
              </a:ext>
            </a:extLst>
          </p:cNvPr>
          <p:cNvSpPr>
            <a:spLocks noChangeArrowheads="1"/>
          </p:cNvSpPr>
          <p:nvPr/>
        </p:nvSpPr>
        <p:spPr bwMode="auto">
          <a:xfrm>
            <a:off x="3886200" y="3505200"/>
            <a:ext cx="29654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l" eaLnBrk="0" hangingPunct="0">
              <a:defRPr>
                <a:solidFill>
                  <a:schemeClr val="tx1"/>
                </a:solidFill>
                <a:latin typeface="Arial" panose="020B0604020202020204" pitchFamily="34" charset="0"/>
                <a:cs typeface="Arial" panose="020B0604020202020204" pitchFamily="34" charset="0"/>
              </a:defRPr>
            </a:lvl1pPr>
            <a:lvl2pPr marL="742950" indent="-285750" algn="l" eaLnBrk="0" hangingPunct="0">
              <a:defRPr>
                <a:solidFill>
                  <a:schemeClr val="tx1"/>
                </a:solidFill>
                <a:latin typeface="Arial" panose="020B0604020202020204" pitchFamily="34" charset="0"/>
                <a:cs typeface="Arial" panose="020B0604020202020204" pitchFamily="34" charset="0"/>
              </a:defRPr>
            </a:lvl2pPr>
            <a:lvl3pPr marL="1143000" indent="-228600" algn="l" eaLnBrk="0" hangingPunct="0">
              <a:defRPr>
                <a:solidFill>
                  <a:schemeClr val="tx1"/>
                </a:solidFill>
                <a:latin typeface="Arial" panose="020B0604020202020204" pitchFamily="34" charset="0"/>
                <a:cs typeface="Arial" panose="020B0604020202020204" pitchFamily="34" charset="0"/>
              </a:defRPr>
            </a:lvl3pPr>
            <a:lvl4pPr marL="1600200" indent="-228600" algn="l" eaLnBrk="0" hangingPunct="0">
              <a:defRPr>
                <a:solidFill>
                  <a:schemeClr val="tx1"/>
                </a:solidFill>
                <a:latin typeface="Arial" panose="020B0604020202020204" pitchFamily="34" charset="0"/>
                <a:cs typeface="Arial" panose="020B0604020202020204" pitchFamily="34" charset="0"/>
              </a:defRPr>
            </a:lvl4pPr>
            <a:lvl5pPr marL="2057400" indent="-228600" algn="l"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r>
              <a:rPr lang="en-US" altLang="en-US"/>
              <a:t>MESIAL STEP TERMINAL </a:t>
            </a:r>
          </a:p>
          <a:p>
            <a:pPr algn="ctr"/>
            <a:r>
              <a:rPr lang="en-US" altLang="en-US"/>
              <a:t>PLANE</a:t>
            </a:r>
          </a:p>
        </p:txBody>
      </p:sp>
      <p:sp>
        <p:nvSpPr>
          <p:cNvPr id="65541" name="Text Box 5">
            <a:extLst>
              <a:ext uri="{FF2B5EF4-FFF2-40B4-BE49-F238E27FC236}">
                <a16:creationId xmlns:a16="http://schemas.microsoft.com/office/drawing/2014/main" id="{7CA5DE1F-7251-347D-DE7B-BB05DE5C32BD}"/>
              </a:ext>
            </a:extLst>
          </p:cNvPr>
          <p:cNvSpPr txBox="1">
            <a:spLocks noChangeArrowheads="1"/>
          </p:cNvSpPr>
          <p:nvPr/>
        </p:nvSpPr>
        <p:spPr bwMode="auto">
          <a:xfrm>
            <a:off x="685800" y="5181600"/>
            <a:ext cx="7772400" cy="946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spcBef>
                <a:spcPct val="50000"/>
              </a:spcBef>
            </a:pPr>
            <a:r>
              <a:rPr lang="en-US" altLang="en-US" sz="2800"/>
              <a:t>In this relationship permanent molars erupt directly into Angle’s class I occlusion</a:t>
            </a:r>
          </a:p>
        </p:txBody>
      </p:sp>
    </p:spTree>
  </p:cSld>
  <p:clrMapOvr>
    <a:masterClrMapping/>
  </p:clrMapOvr>
  <p:transition spd="slow">
    <p:wheel spokes="8"/>
    <p:sndAc>
      <p:stSnd>
        <p:snd r:embed="rId2" name="camera.wav"/>
      </p:stSnd>
    </p:sndAc>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2">
            <a:extLst>
              <a:ext uri="{FF2B5EF4-FFF2-40B4-BE49-F238E27FC236}">
                <a16:creationId xmlns:a16="http://schemas.microsoft.com/office/drawing/2014/main" id="{2B2208A9-FC9D-7215-FB84-6B278D2844E2}"/>
              </a:ext>
            </a:extLst>
          </p:cNvPr>
          <p:cNvSpPr>
            <a:spLocks noChangeArrowheads="1"/>
          </p:cNvSpPr>
          <p:nvPr/>
        </p:nvSpPr>
        <p:spPr bwMode="auto">
          <a:xfrm>
            <a:off x="0" y="304800"/>
            <a:ext cx="9144000" cy="6198620"/>
          </a:xfrm>
          <a:prstGeom prst="rect">
            <a:avLst/>
          </a:prstGeom>
          <a:noFill/>
          <a:ln w="9525">
            <a:noFill/>
            <a:miter lim="800000"/>
            <a:headEnd/>
            <a:tailEnd/>
          </a:ln>
          <a:effectLst/>
        </p:spPr>
        <p:txBody>
          <a:bodyPr>
            <a:spAutoFit/>
          </a:bodyPr>
          <a:lstStyle>
            <a:lvl1pPr algn="l" eaLnBrk="0" hangingPunct="0">
              <a:defRPr>
                <a:solidFill>
                  <a:schemeClr val="tx1"/>
                </a:solidFill>
                <a:latin typeface="Arial" panose="020B0604020202020204" pitchFamily="34" charset="0"/>
                <a:cs typeface="Arial" panose="020B0604020202020204" pitchFamily="34" charset="0"/>
              </a:defRPr>
            </a:lvl1pPr>
            <a:lvl2pPr marL="742950" indent="-285750" algn="l" eaLnBrk="0" hangingPunct="0">
              <a:defRPr>
                <a:solidFill>
                  <a:schemeClr val="tx1"/>
                </a:solidFill>
                <a:latin typeface="Arial" panose="020B0604020202020204" pitchFamily="34" charset="0"/>
                <a:cs typeface="Arial" panose="020B0604020202020204" pitchFamily="34" charset="0"/>
              </a:defRPr>
            </a:lvl2pPr>
            <a:lvl3pPr marL="1143000" indent="-228600" algn="l" eaLnBrk="0" hangingPunct="0">
              <a:defRPr>
                <a:solidFill>
                  <a:schemeClr val="tx1"/>
                </a:solidFill>
                <a:latin typeface="Arial" panose="020B0604020202020204" pitchFamily="34" charset="0"/>
                <a:cs typeface="Arial" panose="020B0604020202020204" pitchFamily="34" charset="0"/>
              </a:defRPr>
            </a:lvl3pPr>
            <a:lvl4pPr marL="1600200" indent="-228600" algn="l" eaLnBrk="0" hangingPunct="0">
              <a:defRPr>
                <a:solidFill>
                  <a:schemeClr val="tx1"/>
                </a:solidFill>
                <a:latin typeface="Arial" panose="020B0604020202020204" pitchFamily="34" charset="0"/>
                <a:cs typeface="Arial" panose="020B0604020202020204" pitchFamily="34" charset="0"/>
              </a:defRPr>
            </a:lvl4pPr>
            <a:lvl5pPr marL="2057400" indent="-228600" algn="l"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buClr>
                <a:schemeClr val="hlink"/>
              </a:buClr>
              <a:buSzPct val="90000"/>
              <a:buFont typeface="Wingdings" panose="05000000000000000000" pitchFamily="2" charset="2"/>
              <a:buNone/>
            </a:pPr>
            <a:r>
              <a:rPr lang="en-US" altLang="en-US" sz="3200" b="1" dirty="0">
                <a:solidFill>
                  <a:srgbClr val="FF0000"/>
                </a:solidFill>
                <a:effectLst>
                  <a:outerShdw blurRad="38100" dist="38100" dir="2700000" algn="tl">
                    <a:srgbClr val="C0C0C0"/>
                  </a:outerShdw>
                </a:effectLst>
                <a:latin typeface="Arial Black" panose="020B0A04020102020204" pitchFamily="34" charset="0"/>
              </a:rPr>
              <a:t>DISTAL STEP</a:t>
            </a:r>
          </a:p>
          <a:p>
            <a:pPr eaLnBrk="1" hangingPunct="1">
              <a:spcBef>
                <a:spcPct val="20000"/>
              </a:spcBef>
              <a:buClr>
                <a:schemeClr val="hlink"/>
              </a:buClr>
              <a:buSzPct val="90000"/>
              <a:buFont typeface="Wingdings" panose="05000000000000000000" pitchFamily="2" charset="2"/>
              <a:buNone/>
            </a:pPr>
            <a:r>
              <a:rPr lang="en-US" altLang="en-US" sz="3200" dirty="0">
                <a:effectLst>
                  <a:outerShdw blurRad="38100" dist="38100" dir="2700000" algn="tl">
                    <a:srgbClr val="C0C0C0"/>
                  </a:outerShdw>
                </a:effectLst>
              </a:rPr>
              <a:t>distal surface of mandibular deciduous 2nd molar is more distal than the distal surface of max. deciduous second molar </a:t>
            </a:r>
          </a:p>
          <a:p>
            <a:pPr eaLnBrk="1" hangingPunct="1">
              <a:spcBef>
                <a:spcPct val="20000"/>
              </a:spcBef>
              <a:buClr>
                <a:schemeClr val="hlink"/>
              </a:buClr>
              <a:buSzPct val="90000"/>
              <a:buFont typeface="Wingdings" panose="05000000000000000000" pitchFamily="2" charset="2"/>
              <a:buChar char="•"/>
            </a:pPr>
            <a:endParaRPr lang="en-US" altLang="en-US" sz="3200" dirty="0">
              <a:effectLst>
                <a:outerShdw blurRad="38100" dist="38100" dir="2700000" algn="tl">
                  <a:srgbClr val="C0C0C0"/>
                </a:outerShdw>
              </a:effectLst>
            </a:endParaRPr>
          </a:p>
          <a:p>
            <a:pPr eaLnBrk="1" hangingPunct="1">
              <a:spcBef>
                <a:spcPct val="20000"/>
              </a:spcBef>
              <a:buClr>
                <a:schemeClr val="hlink"/>
              </a:buClr>
              <a:buSzPct val="90000"/>
              <a:buFont typeface="Wingdings" panose="05000000000000000000" pitchFamily="2" charset="2"/>
              <a:buChar char="•"/>
            </a:pPr>
            <a:endParaRPr lang="en-US" altLang="en-US" sz="3200" dirty="0">
              <a:effectLst>
                <a:outerShdw blurRad="38100" dist="38100" dir="2700000" algn="tl">
                  <a:srgbClr val="C0C0C0"/>
                </a:outerShdw>
              </a:effectLst>
            </a:endParaRPr>
          </a:p>
          <a:p>
            <a:pPr eaLnBrk="1" hangingPunct="1">
              <a:spcBef>
                <a:spcPct val="20000"/>
              </a:spcBef>
              <a:buClr>
                <a:schemeClr val="hlink"/>
              </a:buClr>
              <a:buSzPct val="90000"/>
              <a:buFont typeface="Wingdings" panose="05000000000000000000" pitchFamily="2" charset="2"/>
              <a:buChar char="•"/>
            </a:pPr>
            <a:endParaRPr lang="en-US" altLang="en-US" sz="3200" dirty="0">
              <a:effectLst>
                <a:outerShdw blurRad="38100" dist="38100" dir="2700000" algn="tl">
                  <a:srgbClr val="C0C0C0"/>
                </a:outerShdw>
              </a:effectLst>
            </a:endParaRPr>
          </a:p>
          <a:p>
            <a:pPr eaLnBrk="1" hangingPunct="1">
              <a:spcBef>
                <a:spcPct val="20000"/>
              </a:spcBef>
              <a:buClr>
                <a:schemeClr val="hlink"/>
              </a:buClr>
              <a:buSzPct val="90000"/>
              <a:buFont typeface="Wingdings" panose="05000000000000000000" pitchFamily="2" charset="2"/>
              <a:buChar char="•"/>
            </a:pPr>
            <a:endParaRPr lang="en-US" altLang="en-US" sz="3200" dirty="0">
              <a:effectLst>
                <a:outerShdw blurRad="38100" dist="38100" dir="2700000" algn="tl">
                  <a:srgbClr val="C0C0C0"/>
                </a:outerShdw>
              </a:effectLst>
            </a:endParaRPr>
          </a:p>
          <a:p>
            <a:pPr eaLnBrk="1" hangingPunct="1">
              <a:spcBef>
                <a:spcPct val="20000"/>
              </a:spcBef>
              <a:buClr>
                <a:schemeClr val="hlink"/>
              </a:buClr>
              <a:buSzPct val="90000"/>
              <a:buFont typeface="Wingdings" panose="05000000000000000000" pitchFamily="2" charset="2"/>
              <a:buChar char="•"/>
            </a:pPr>
            <a:endParaRPr lang="en-US" altLang="en-US" sz="3200" dirty="0">
              <a:effectLst>
                <a:outerShdw blurRad="38100" dist="38100" dir="2700000" algn="tl">
                  <a:srgbClr val="C0C0C0"/>
                </a:outerShdw>
              </a:effectLst>
            </a:endParaRPr>
          </a:p>
          <a:p>
            <a:pPr eaLnBrk="1" hangingPunct="1">
              <a:spcBef>
                <a:spcPct val="20000"/>
              </a:spcBef>
              <a:buClr>
                <a:schemeClr val="hlink"/>
              </a:buClr>
              <a:buSzPct val="90000"/>
              <a:buFont typeface="Wingdings" panose="05000000000000000000" pitchFamily="2" charset="2"/>
              <a:buNone/>
            </a:pPr>
            <a:r>
              <a:rPr lang="en-US" altLang="en-US" sz="3200" dirty="0">
                <a:effectLst>
                  <a:outerShdw blurRad="38100" dist="38100" dir="2700000" algn="tl">
                    <a:srgbClr val="C0C0C0"/>
                  </a:outerShdw>
                </a:effectLst>
              </a:rPr>
              <a:t>Erupting molars may be in Angle’s class II occlusion.  </a:t>
            </a:r>
          </a:p>
        </p:txBody>
      </p:sp>
      <p:pic>
        <p:nvPicPr>
          <p:cNvPr id="66563" name="Picture 3" descr="131313">
            <a:extLst>
              <a:ext uri="{FF2B5EF4-FFF2-40B4-BE49-F238E27FC236}">
                <a16:creationId xmlns:a16="http://schemas.microsoft.com/office/drawing/2014/main" id="{CB14AD6A-F101-F257-2AD2-4C9748D00F3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28800" y="2590800"/>
            <a:ext cx="1901825" cy="2084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6564" name="Rectangle 4">
            <a:extLst>
              <a:ext uri="{FF2B5EF4-FFF2-40B4-BE49-F238E27FC236}">
                <a16:creationId xmlns:a16="http://schemas.microsoft.com/office/drawing/2014/main" id="{131ABAAA-9017-208F-3F70-C13CDCD696E1}"/>
              </a:ext>
            </a:extLst>
          </p:cNvPr>
          <p:cNvSpPr>
            <a:spLocks noChangeArrowheads="1"/>
          </p:cNvSpPr>
          <p:nvPr/>
        </p:nvSpPr>
        <p:spPr bwMode="auto">
          <a:xfrm>
            <a:off x="4191000" y="2819400"/>
            <a:ext cx="2863850" cy="915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l" eaLnBrk="0" hangingPunct="0">
              <a:defRPr>
                <a:solidFill>
                  <a:schemeClr val="tx1"/>
                </a:solidFill>
                <a:latin typeface="Arial" panose="020B0604020202020204" pitchFamily="34" charset="0"/>
                <a:cs typeface="Arial" panose="020B0604020202020204" pitchFamily="34" charset="0"/>
              </a:defRPr>
            </a:lvl1pPr>
            <a:lvl2pPr marL="742950" indent="-285750" algn="l" eaLnBrk="0" hangingPunct="0">
              <a:defRPr>
                <a:solidFill>
                  <a:schemeClr val="tx1"/>
                </a:solidFill>
                <a:latin typeface="Arial" panose="020B0604020202020204" pitchFamily="34" charset="0"/>
                <a:cs typeface="Arial" panose="020B0604020202020204" pitchFamily="34" charset="0"/>
              </a:defRPr>
            </a:lvl2pPr>
            <a:lvl3pPr marL="1143000" indent="-228600" algn="l" eaLnBrk="0" hangingPunct="0">
              <a:defRPr>
                <a:solidFill>
                  <a:schemeClr val="tx1"/>
                </a:solidFill>
                <a:latin typeface="Arial" panose="020B0604020202020204" pitchFamily="34" charset="0"/>
                <a:cs typeface="Arial" panose="020B0604020202020204" pitchFamily="34" charset="0"/>
              </a:defRPr>
            </a:lvl3pPr>
            <a:lvl4pPr marL="1600200" indent="-228600" algn="l" eaLnBrk="0" hangingPunct="0">
              <a:defRPr>
                <a:solidFill>
                  <a:schemeClr val="tx1"/>
                </a:solidFill>
                <a:latin typeface="Arial" panose="020B0604020202020204" pitchFamily="34" charset="0"/>
                <a:cs typeface="Arial" panose="020B0604020202020204" pitchFamily="34" charset="0"/>
              </a:defRPr>
            </a:lvl4pPr>
            <a:lvl5pPr marL="2057400" indent="-228600" algn="l"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endParaRPr lang="en-US" altLang="en-US" i="1">
              <a:latin typeface="Comic Sans MS" panose="030F0702030302020204" pitchFamily="66" charset="0"/>
            </a:endParaRPr>
          </a:p>
          <a:p>
            <a:pPr algn="ctr"/>
            <a:r>
              <a:rPr lang="en-US" altLang="en-US" i="1"/>
              <a:t>DISTAL STEP TERMINAL</a:t>
            </a:r>
          </a:p>
          <a:p>
            <a:pPr algn="ctr"/>
            <a:r>
              <a:rPr lang="en-US" altLang="en-US" i="1"/>
              <a:t> PLANE</a:t>
            </a:r>
            <a:endParaRPr lang="en-US" altLang="en-US" i="1">
              <a:latin typeface="Comic Sans MS" panose="030F0702030302020204" pitchFamily="66" charset="0"/>
            </a:endParaRPr>
          </a:p>
        </p:txBody>
      </p:sp>
    </p:spTree>
  </p:cSld>
  <p:clrMapOvr>
    <a:masterClrMapping/>
  </p:clrMapOvr>
  <p:transition spd="slow">
    <p:wheel spokes="8"/>
    <p:sndAc>
      <p:stSnd>
        <p:snd r:embed="rId2" name="camera.wav"/>
      </p:stSnd>
    </p:sndAc>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3">
            <a:extLst>
              <a:ext uri="{FF2B5EF4-FFF2-40B4-BE49-F238E27FC236}">
                <a16:creationId xmlns:a16="http://schemas.microsoft.com/office/drawing/2014/main" id="{BE00BFA3-7E30-2D43-4019-1CBA716AEEA6}"/>
              </a:ext>
            </a:extLst>
          </p:cNvPr>
          <p:cNvSpPr>
            <a:spLocks noGrp="1" noChangeArrowheads="1"/>
          </p:cNvSpPr>
          <p:nvPr>
            <p:ph type="body" idx="4294967295"/>
          </p:nvPr>
        </p:nvSpPr>
        <p:spPr>
          <a:xfrm>
            <a:off x="457200" y="76200"/>
            <a:ext cx="4572000" cy="6324600"/>
          </a:xfrm>
        </p:spPr>
        <p:txBody>
          <a:bodyPr/>
          <a:lstStyle/>
          <a:p>
            <a:pPr marL="0" indent="0" algn="ctr" eaLnBrk="1" hangingPunct="1">
              <a:lnSpc>
                <a:spcPct val="90000"/>
              </a:lnSpc>
              <a:buFontTx/>
              <a:buNone/>
            </a:pPr>
            <a:r>
              <a:rPr lang="en-US" altLang="en-US" sz="3600" b="1" i="1" dirty="0">
                <a:solidFill>
                  <a:srgbClr val="FF0000"/>
                </a:solidFill>
                <a:latin typeface="Monotype Corsiva" panose="03010101010201010101" pitchFamily="66" charset="0"/>
              </a:rPr>
              <a:t>The exchange of incisors</a:t>
            </a:r>
            <a:r>
              <a:rPr lang="en-US" altLang="en-US" sz="2400" b="1" dirty="0">
                <a:solidFill>
                  <a:srgbClr val="FF0000"/>
                </a:solidFill>
              </a:rPr>
              <a:t> </a:t>
            </a:r>
          </a:p>
          <a:p>
            <a:pPr marL="0" indent="0" algn="ctr" eaLnBrk="1" hangingPunct="1">
              <a:lnSpc>
                <a:spcPct val="90000"/>
              </a:lnSpc>
              <a:buFontTx/>
              <a:buNone/>
            </a:pPr>
            <a:endParaRPr lang="en-US" altLang="en-US" sz="2400" b="1" dirty="0">
              <a:solidFill>
                <a:srgbClr val="FFFF00"/>
              </a:solidFill>
            </a:endParaRPr>
          </a:p>
          <a:p>
            <a:pPr marL="0" indent="0" eaLnBrk="1" hangingPunct="1">
              <a:lnSpc>
                <a:spcPct val="90000"/>
              </a:lnSpc>
              <a:buFontTx/>
              <a:buNone/>
            </a:pPr>
            <a:r>
              <a:rPr lang="en-US" altLang="en-US" sz="2400" u="sng" dirty="0"/>
              <a:t>Incisal liability </a:t>
            </a:r>
            <a:r>
              <a:rPr lang="en-US" altLang="en-US" sz="2400" dirty="0"/>
              <a:t>-The deciduous incisors are replaced by the permanent incisors, permanent are larger than deciduous the difference between the amount of space need for the accommodation of the incisors and amount of the space available for this is called Incisal liability. </a:t>
            </a:r>
          </a:p>
          <a:p>
            <a:pPr marL="0" indent="0" eaLnBrk="1" hangingPunct="1">
              <a:lnSpc>
                <a:spcPct val="90000"/>
              </a:lnSpc>
              <a:buFontTx/>
              <a:buNone/>
            </a:pPr>
            <a:r>
              <a:rPr lang="en-US" altLang="en-US" sz="2400" dirty="0"/>
              <a:t>   </a:t>
            </a:r>
          </a:p>
          <a:p>
            <a:pPr marL="0" indent="0" eaLnBrk="1" hangingPunct="1">
              <a:lnSpc>
                <a:spcPct val="90000"/>
              </a:lnSpc>
              <a:buFontTx/>
              <a:buNone/>
            </a:pPr>
            <a:r>
              <a:rPr lang="en-US" altLang="en-US" sz="2400" dirty="0"/>
              <a:t>   It is 7.6 mm in maxilla and 6 mm in mandible. </a:t>
            </a:r>
          </a:p>
          <a:p>
            <a:pPr marL="0" indent="0" eaLnBrk="1" hangingPunct="1">
              <a:lnSpc>
                <a:spcPct val="90000"/>
              </a:lnSpc>
              <a:buFontTx/>
              <a:buNone/>
            </a:pPr>
            <a:endParaRPr lang="en-US" altLang="en-US" sz="2400" dirty="0"/>
          </a:p>
          <a:p>
            <a:pPr marL="0" indent="0" eaLnBrk="1" hangingPunct="1">
              <a:lnSpc>
                <a:spcPct val="90000"/>
              </a:lnSpc>
              <a:buFontTx/>
              <a:buNone/>
            </a:pPr>
            <a:r>
              <a:rPr lang="en-US" altLang="en-US" sz="2400" dirty="0"/>
              <a:t>   This space is provided by -</a:t>
            </a:r>
          </a:p>
        </p:txBody>
      </p:sp>
      <p:pic>
        <p:nvPicPr>
          <p:cNvPr id="67587" name="Picture 3">
            <a:extLst>
              <a:ext uri="{FF2B5EF4-FFF2-40B4-BE49-F238E27FC236}">
                <a16:creationId xmlns:a16="http://schemas.microsoft.com/office/drawing/2014/main" id="{EEEF1865-DFD6-E0F8-A654-9B1F4969A08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13425" t="10728" r="27359" b="18958"/>
          <a:stretch>
            <a:fillRect/>
          </a:stretch>
        </p:blipFill>
        <p:spPr bwMode="auto">
          <a:xfrm>
            <a:off x="5029200" y="609600"/>
            <a:ext cx="3810000" cy="4724400"/>
          </a:xfrm>
          <a:prstGeom prst="rect">
            <a:avLst/>
          </a:prstGeom>
          <a:noFill/>
          <a:extLst>
            <a:ext uri="{909E8E84-426E-40DD-AFC4-6F175D3DCCD1}">
              <a14:hiddenFill xmlns:a14="http://schemas.microsoft.com/office/drawing/2010/main">
                <a:solidFill>
                  <a:srgbClr val="FFFFFF"/>
                </a:solidFill>
              </a14:hiddenFill>
            </a:ext>
          </a:extLst>
        </p:spPr>
      </p:pic>
      <p:sp>
        <p:nvSpPr>
          <p:cNvPr id="67588" name="Text Box 4">
            <a:extLst>
              <a:ext uri="{FF2B5EF4-FFF2-40B4-BE49-F238E27FC236}">
                <a16:creationId xmlns:a16="http://schemas.microsoft.com/office/drawing/2014/main" id="{20708956-578B-3425-EAFA-F9BD01973FD4}"/>
              </a:ext>
            </a:extLst>
          </p:cNvPr>
          <p:cNvSpPr txBox="1">
            <a:spLocks noChangeArrowheads="1"/>
          </p:cNvSpPr>
          <p:nvPr/>
        </p:nvSpPr>
        <p:spPr bwMode="auto">
          <a:xfrm>
            <a:off x="5105400" y="5410200"/>
            <a:ext cx="3657600"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a:t>Comparison of Angulation of Permanent &amp; Primary Teeth</a:t>
            </a:r>
          </a:p>
        </p:txBody>
      </p:sp>
    </p:spTree>
  </p:cSld>
  <p:clrMapOvr>
    <a:masterClrMapping/>
  </p:clrMapOvr>
  <p:transition spd="slow">
    <p:wheel spokes="8"/>
    <p:sndAc>
      <p:stSnd>
        <p:snd r:embed="rId2" name="camera.wav"/>
      </p:stSnd>
    </p:sndAc>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3">
            <a:extLst>
              <a:ext uri="{FF2B5EF4-FFF2-40B4-BE49-F238E27FC236}">
                <a16:creationId xmlns:a16="http://schemas.microsoft.com/office/drawing/2014/main" id="{89736B4F-4D3E-DF73-581E-618BBAAAF580}"/>
              </a:ext>
            </a:extLst>
          </p:cNvPr>
          <p:cNvSpPr>
            <a:spLocks noGrp="1" noChangeArrowheads="1"/>
          </p:cNvSpPr>
          <p:nvPr>
            <p:ph type="body" idx="4294967295"/>
          </p:nvPr>
        </p:nvSpPr>
        <p:spPr>
          <a:xfrm>
            <a:off x="304800" y="-152400"/>
            <a:ext cx="8382000" cy="6019800"/>
          </a:xfrm>
        </p:spPr>
        <p:txBody>
          <a:bodyPr/>
          <a:lstStyle/>
          <a:p>
            <a:pPr marL="609600" indent="-609600" eaLnBrk="1" hangingPunct="1">
              <a:lnSpc>
                <a:spcPct val="90000"/>
              </a:lnSpc>
              <a:buFontTx/>
              <a:buNone/>
            </a:pPr>
            <a:endParaRPr lang="en-US" altLang="en-US" sz="2800"/>
          </a:p>
          <a:p>
            <a:pPr marL="609600" indent="-609600" eaLnBrk="1" hangingPunct="1">
              <a:lnSpc>
                <a:spcPct val="90000"/>
              </a:lnSpc>
            </a:pPr>
            <a:r>
              <a:rPr lang="en-US" altLang="en-US" sz="2800" u="sng"/>
              <a:t>Utilization of Inter dental physiologic spaces</a:t>
            </a:r>
            <a:r>
              <a:rPr lang="en-US" altLang="en-US" sz="2800"/>
              <a:t> in the primary incisor region - 4 mm in maxillary arch, 3 mm in mandibular arch.</a:t>
            </a:r>
          </a:p>
          <a:p>
            <a:pPr marL="609600" indent="-609600" eaLnBrk="1" hangingPunct="1">
              <a:lnSpc>
                <a:spcPct val="90000"/>
              </a:lnSpc>
            </a:pPr>
            <a:r>
              <a:rPr lang="en-US" altLang="en-US" sz="2800" u="sng"/>
              <a:t>Increase in the intercanine arch width :</a:t>
            </a:r>
            <a:r>
              <a:rPr lang="en-US" altLang="en-US" sz="2800"/>
              <a:t> significant amount of growth occurs with the eruption of incisors and canines.</a:t>
            </a:r>
          </a:p>
          <a:p>
            <a:pPr marL="609600" indent="-609600" eaLnBrk="1" hangingPunct="1">
              <a:lnSpc>
                <a:spcPct val="90000"/>
              </a:lnSpc>
            </a:pPr>
            <a:r>
              <a:rPr lang="en-US" altLang="en-US" sz="2800" u="sng"/>
              <a:t>Change in position</a:t>
            </a:r>
            <a:r>
              <a:rPr lang="en-US" altLang="en-US" sz="2800"/>
              <a:t> Permanent incisors erupt labial to the primary incisors to obtain and added space of 2-3 mm.</a:t>
            </a:r>
          </a:p>
          <a:p>
            <a:pPr marL="609600" indent="-609600" eaLnBrk="1" hangingPunct="1">
              <a:lnSpc>
                <a:spcPct val="90000"/>
              </a:lnSpc>
            </a:pPr>
            <a:r>
              <a:rPr lang="en-US" altLang="en-US" sz="2800" u="sng"/>
              <a:t>Change in incisor inclination</a:t>
            </a:r>
            <a:r>
              <a:rPr lang="en-US" altLang="en-US" sz="2800"/>
              <a:t> Primary teeth are upright but permanent teeth incline to the labial surface thus decreasing the inter incisal angle from about 150° in the deciduous dentition to 123° in the permanent dentition. This increases arch perimeter</a:t>
            </a:r>
          </a:p>
        </p:txBody>
      </p:sp>
    </p:spTree>
  </p:cSld>
  <p:clrMapOvr>
    <a:masterClrMapping/>
  </p:clrMapOvr>
  <p:transition spd="slow">
    <p:wheel spokes="8"/>
    <p:sndAc>
      <p:stSnd>
        <p:snd r:embed="rId2" name="camera.wav"/>
      </p:stSnd>
    </p:sndAc>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2">
            <a:extLst>
              <a:ext uri="{FF2B5EF4-FFF2-40B4-BE49-F238E27FC236}">
                <a16:creationId xmlns:a16="http://schemas.microsoft.com/office/drawing/2014/main" id="{BBBB83C9-9CB2-8856-F4AB-F2052D30D7D5}"/>
              </a:ext>
            </a:extLst>
          </p:cNvPr>
          <p:cNvSpPr>
            <a:spLocks noGrp="1" noChangeArrowheads="1"/>
          </p:cNvSpPr>
          <p:nvPr>
            <p:ph type="title" idx="4294967295"/>
          </p:nvPr>
        </p:nvSpPr>
        <p:spPr>
          <a:xfrm>
            <a:off x="457200" y="312738"/>
            <a:ext cx="8229600" cy="1066800"/>
          </a:xfrm>
        </p:spPr>
        <p:txBody>
          <a:bodyPr>
            <a:spAutoFit/>
          </a:bodyPr>
          <a:lstStyle/>
          <a:p>
            <a:pPr eaLnBrk="1" hangingPunct="1"/>
            <a:r>
              <a:rPr lang="en-US" altLang="en-US" sz="3200" b="1" dirty="0">
                <a:solidFill>
                  <a:srgbClr val="FF0000"/>
                </a:solidFill>
                <a:latin typeface="Arial Black" panose="020B0A04020102020204" pitchFamily="34" charset="0"/>
              </a:rPr>
              <a:t>INTER TRANSITIONAL PERIOD </a:t>
            </a:r>
            <a:br>
              <a:rPr lang="en-US" altLang="en-US" sz="3200" b="1" dirty="0">
                <a:solidFill>
                  <a:srgbClr val="FF0000"/>
                </a:solidFill>
                <a:latin typeface="Arial Black" panose="020B0A04020102020204" pitchFamily="34" charset="0"/>
              </a:rPr>
            </a:br>
            <a:r>
              <a:rPr lang="en-US" altLang="en-US" sz="3200" b="1" dirty="0">
                <a:solidFill>
                  <a:srgbClr val="FF0000"/>
                </a:solidFill>
                <a:latin typeface="Arial Black" panose="020B0A04020102020204" pitchFamily="34" charset="0"/>
              </a:rPr>
              <a:t>(1.5 YEARS)</a:t>
            </a:r>
          </a:p>
        </p:txBody>
      </p:sp>
      <p:sp>
        <p:nvSpPr>
          <p:cNvPr id="69635" name="Rectangle 3">
            <a:extLst>
              <a:ext uri="{FF2B5EF4-FFF2-40B4-BE49-F238E27FC236}">
                <a16:creationId xmlns:a16="http://schemas.microsoft.com/office/drawing/2014/main" id="{A6852329-B134-3286-AAE1-C6486B598623}"/>
              </a:ext>
            </a:extLst>
          </p:cNvPr>
          <p:cNvSpPr>
            <a:spLocks noGrp="1" noChangeArrowheads="1"/>
          </p:cNvSpPr>
          <p:nvPr>
            <p:ph type="body" idx="4294967295"/>
          </p:nvPr>
        </p:nvSpPr>
        <p:spPr/>
        <p:txBody>
          <a:bodyPr/>
          <a:lstStyle/>
          <a:p>
            <a:pPr eaLnBrk="1" hangingPunct="1">
              <a:lnSpc>
                <a:spcPct val="90000"/>
              </a:lnSpc>
            </a:pPr>
            <a:r>
              <a:rPr lang="en-US" altLang="en-US" sz="2800"/>
              <a:t>This is a stable phase where little changes takes place. Teeth present are permanent incisors and first molar along with deciduous canines and molars.</a:t>
            </a:r>
            <a:endParaRPr lang="en-US" altLang="en-US" sz="2800" u="sng"/>
          </a:p>
          <a:p>
            <a:pPr eaLnBrk="1" hangingPunct="1">
              <a:lnSpc>
                <a:spcPct val="90000"/>
              </a:lnSpc>
              <a:buFontTx/>
              <a:buNone/>
            </a:pPr>
            <a:r>
              <a:rPr lang="en-US" altLang="en-US" sz="4000" b="1" i="1">
                <a:solidFill>
                  <a:srgbClr val="663300"/>
                </a:solidFill>
                <a:latin typeface="Monotype Corsiva" panose="03010101010201010101" pitchFamily="66" charset="0"/>
              </a:rPr>
              <a:t>Other features of this stage </a:t>
            </a:r>
            <a:r>
              <a:rPr lang="en-US" altLang="en-US" sz="2800">
                <a:solidFill>
                  <a:srgbClr val="663300"/>
                </a:solidFill>
              </a:rPr>
              <a:t>:- </a:t>
            </a:r>
          </a:p>
          <a:p>
            <a:pPr eaLnBrk="1" hangingPunct="1">
              <a:lnSpc>
                <a:spcPct val="90000"/>
              </a:lnSpc>
            </a:pPr>
            <a:r>
              <a:rPr lang="en-US" altLang="en-US" sz="2800"/>
              <a:t>Any asymmetry in emergence and corresponding differences in height levels of crown lengths between right and left teeth are made up.</a:t>
            </a:r>
          </a:p>
          <a:p>
            <a:pPr eaLnBrk="1" hangingPunct="1">
              <a:lnSpc>
                <a:spcPct val="90000"/>
              </a:lnSpc>
            </a:pPr>
            <a:r>
              <a:rPr lang="en-US" altLang="en-US" sz="2800"/>
              <a:t>Ugly duckling stage</a:t>
            </a:r>
          </a:p>
        </p:txBody>
      </p:sp>
    </p:spTree>
  </p:cSld>
  <p:clrMapOvr>
    <a:masterClrMapping/>
  </p:clrMapOvr>
  <p:transition spd="slow">
    <p:wheel spokes="8"/>
    <p:sndAc>
      <p:stSnd>
        <p:snd r:embed="rId2" name="camera.wav"/>
      </p:stSnd>
    </p:sndAc>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3">
            <a:extLst>
              <a:ext uri="{FF2B5EF4-FFF2-40B4-BE49-F238E27FC236}">
                <a16:creationId xmlns:a16="http://schemas.microsoft.com/office/drawing/2014/main" id="{53E66A3F-8E89-5CC8-45A9-E408C9BB47BF}"/>
              </a:ext>
            </a:extLst>
          </p:cNvPr>
          <p:cNvSpPr>
            <a:spLocks noGrp="1" noChangeArrowheads="1"/>
          </p:cNvSpPr>
          <p:nvPr>
            <p:ph type="body" idx="4294967295"/>
          </p:nvPr>
        </p:nvSpPr>
        <p:spPr>
          <a:xfrm>
            <a:off x="457200" y="457200"/>
            <a:ext cx="8229600" cy="5673725"/>
          </a:xfrm>
        </p:spPr>
        <p:txBody>
          <a:bodyPr/>
          <a:lstStyle/>
          <a:p>
            <a:pPr eaLnBrk="1" hangingPunct="1"/>
            <a:r>
              <a:rPr lang="en-US" altLang="en-US"/>
              <a:t>Root form of emerged incisors, canines and molars continue along with concomitant increase in alveolar process height.</a:t>
            </a:r>
          </a:p>
          <a:p>
            <a:pPr eaLnBrk="1" hangingPunct="1"/>
            <a:r>
              <a:rPr lang="en-US" altLang="en-US"/>
              <a:t>Resorption of roots of deciduous molars </a:t>
            </a:r>
          </a:p>
        </p:txBody>
      </p:sp>
    </p:spTree>
  </p:cSld>
  <p:clrMapOvr>
    <a:masterClrMapping/>
  </p:clrMapOvr>
  <p:transition spd="slow">
    <p:wheel spokes="8"/>
    <p:sndAc>
      <p:stSnd>
        <p:snd r:embed="rId2" name="camera.wav"/>
      </p:stSnd>
    </p:sndAc>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2">
            <a:extLst>
              <a:ext uri="{FF2B5EF4-FFF2-40B4-BE49-F238E27FC236}">
                <a16:creationId xmlns:a16="http://schemas.microsoft.com/office/drawing/2014/main" id="{DF08F533-5E48-B10D-7C7B-4DD267FCE740}"/>
              </a:ext>
            </a:extLst>
          </p:cNvPr>
          <p:cNvSpPr>
            <a:spLocks noGrp="1" noChangeArrowheads="1"/>
          </p:cNvSpPr>
          <p:nvPr>
            <p:ph type="title" idx="4294967295"/>
          </p:nvPr>
        </p:nvSpPr>
        <p:spPr>
          <a:xfrm>
            <a:off x="533400" y="365125"/>
            <a:ext cx="7772400" cy="1068388"/>
          </a:xfrm>
        </p:spPr>
        <p:txBody>
          <a:bodyPr>
            <a:spAutoFit/>
          </a:bodyPr>
          <a:lstStyle/>
          <a:p>
            <a:pPr eaLnBrk="1" hangingPunct="1"/>
            <a:r>
              <a:rPr lang="en-US" altLang="en-US" sz="2800" b="1" dirty="0">
                <a:solidFill>
                  <a:srgbClr val="FF0000"/>
                </a:solidFill>
                <a:latin typeface="Arial Black" panose="020B0A04020102020204" pitchFamily="34" charset="0"/>
              </a:rPr>
              <a:t>THE BROAD BENT’S PHENOMENON </a:t>
            </a:r>
            <a:br>
              <a:rPr lang="en-US" altLang="en-US" sz="2800" b="1" dirty="0">
                <a:solidFill>
                  <a:srgbClr val="FF0000"/>
                </a:solidFill>
                <a:latin typeface="Arial Black" panose="020B0A04020102020204" pitchFamily="34" charset="0"/>
              </a:rPr>
            </a:br>
            <a:r>
              <a:rPr lang="en-US" altLang="en-US" sz="2800" b="1" dirty="0">
                <a:solidFill>
                  <a:srgbClr val="FF0000"/>
                </a:solidFill>
                <a:latin typeface="Arial Black" panose="020B0A04020102020204" pitchFamily="34" charset="0"/>
              </a:rPr>
              <a:t>UGLY DUCKLING STAGE (8-10) YEARS</a:t>
            </a:r>
            <a:r>
              <a:rPr lang="en-US" altLang="en-US" sz="3600" b="1" i="1" dirty="0">
                <a:solidFill>
                  <a:srgbClr val="FF0000"/>
                </a:solidFill>
                <a:latin typeface="Comic Sans MS" panose="030F0702030302020204" pitchFamily="66" charset="0"/>
              </a:rPr>
              <a:t> </a:t>
            </a:r>
          </a:p>
        </p:txBody>
      </p:sp>
      <p:sp>
        <p:nvSpPr>
          <p:cNvPr id="71683" name="Rectangle 3">
            <a:extLst>
              <a:ext uri="{FF2B5EF4-FFF2-40B4-BE49-F238E27FC236}">
                <a16:creationId xmlns:a16="http://schemas.microsoft.com/office/drawing/2014/main" id="{A803E7DF-64D4-5C54-B1D6-F59D85535B07}"/>
              </a:ext>
            </a:extLst>
          </p:cNvPr>
          <p:cNvSpPr>
            <a:spLocks noGrp="1" noChangeArrowheads="1"/>
          </p:cNvSpPr>
          <p:nvPr>
            <p:ph type="body" idx="4294967295"/>
          </p:nvPr>
        </p:nvSpPr>
        <p:spPr/>
        <p:txBody>
          <a:bodyPr/>
          <a:lstStyle/>
          <a:p>
            <a:pPr eaLnBrk="1" hangingPunct="1">
              <a:lnSpc>
                <a:spcPct val="90000"/>
              </a:lnSpc>
            </a:pPr>
            <a:r>
              <a:rPr lang="en-US" altLang="en-US" sz="2400"/>
              <a:t>Crowns of canines n young jaws impinge on the development of lateral incisor roots thus driving the roots medially and causing the crowns to flare laterally.</a:t>
            </a:r>
          </a:p>
          <a:p>
            <a:pPr eaLnBrk="1" hangingPunct="1">
              <a:lnSpc>
                <a:spcPct val="90000"/>
              </a:lnSpc>
            </a:pPr>
            <a:r>
              <a:rPr lang="en-US" altLang="en-US" sz="2400"/>
              <a:t>Roots of central incisors are also forced together thus causing max. </a:t>
            </a:r>
          </a:p>
          <a:p>
            <a:pPr eaLnBrk="1" hangingPunct="1">
              <a:lnSpc>
                <a:spcPct val="90000"/>
              </a:lnSpc>
            </a:pPr>
            <a:r>
              <a:rPr lang="en-US" altLang="en-US" sz="2400"/>
              <a:t>midline diastema.</a:t>
            </a:r>
          </a:p>
          <a:p>
            <a:pPr eaLnBrk="1" hangingPunct="1">
              <a:lnSpc>
                <a:spcPct val="90000"/>
              </a:lnSpc>
            </a:pPr>
            <a:r>
              <a:rPr lang="en-US" altLang="en-US" sz="2400"/>
              <a:t>The period from the eruption of lateral incisors to canine is termed as ugly duckling stage.</a:t>
            </a:r>
          </a:p>
          <a:p>
            <a:pPr eaLnBrk="1" hangingPunct="1">
              <a:lnSpc>
                <a:spcPct val="90000"/>
              </a:lnSpc>
            </a:pPr>
            <a:r>
              <a:rPr lang="en-US" altLang="en-US" sz="2400"/>
              <a:t>It occurs around the 8 years age and commonly seen in upper arch </a:t>
            </a:r>
          </a:p>
          <a:p>
            <a:pPr eaLnBrk="1" hangingPunct="1">
              <a:lnSpc>
                <a:spcPct val="90000"/>
              </a:lnSpc>
            </a:pPr>
            <a:r>
              <a:rPr lang="en-US" altLang="en-US" sz="2400"/>
              <a:t>It  is an unaesthetic metamorphosis which eventually leads to an aesthetic result. </a:t>
            </a:r>
          </a:p>
        </p:txBody>
      </p:sp>
    </p:spTree>
  </p:cSld>
  <p:clrMapOvr>
    <a:masterClrMapping/>
  </p:clrMapOvr>
  <p:transition spd="slow">
    <p:wheel spokes="8"/>
    <p:sndAc>
      <p:stSnd>
        <p:snd r:embed="rId2" name="camera.wav"/>
      </p:stSnd>
    </p:sndAc>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2706" name="Picture 2" descr="1+1 005">
            <a:extLst>
              <a:ext uri="{FF2B5EF4-FFF2-40B4-BE49-F238E27FC236}">
                <a16:creationId xmlns:a16="http://schemas.microsoft.com/office/drawing/2014/main" id="{A6555D38-5882-7274-7E69-000985B0E6FA}"/>
              </a:ext>
            </a:extLst>
          </p:cNvPr>
          <p:cNvPicPr>
            <a:picLocks noChangeAspect="1" noChangeArrowheads="1"/>
          </p:cNvPicPr>
          <p:nvPr>
            <p:ph idx="4294967295"/>
          </p:nvPr>
        </p:nvPicPr>
        <p:blipFill>
          <a:blip r:embed="rId3">
            <a:extLst>
              <a:ext uri="{28A0092B-C50C-407E-A947-70E740481C1C}">
                <a14:useLocalDpi xmlns:a14="http://schemas.microsoft.com/office/drawing/2010/main" val="0"/>
              </a:ext>
            </a:extLst>
          </a:blip>
          <a:srcRect/>
          <a:stretch>
            <a:fillRect/>
          </a:stretch>
        </p:blipFill>
        <p:spPr>
          <a:xfrm>
            <a:off x="2557463" y="201613"/>
            <a:ext cx="4527550" cy="6580187"/>
          </a:xfrm>
          <a:noFill/>
        </p:spPr>
      </p:pic>
    </p:spTree>
  </p:cSld>
  <p:clrMapOvr>
    <a:masterClrMapping/>
  </p:clrMapOvr>
  <p:transition spd="slow">
    <p:wheel spokes="8"/>
    <p:sndAc>
      <p:stSnd>
        <p:snd r:embed="rId2" name="camera.wav"/>
      </p:stSnd>
    </p:sndAc>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2">
            <a:extLst>
              <a:ext uri="{FF2B5EF4-FFF2-40B4-BE49-F238E27FC236}">
                <a16:creationId xmlns:a16="http://schemas.microsoft.com/office/drawing/2014/main" id="{28BA7F24-E098-D1A0-1C7A-F7A7988D269B}"/>
              </a:ext>
            </a:extLst>
          </p:cNvPr>
          <p:cNvSpPr>
            <a:spLocks noGrp="1" noChangeArrowheads="1"/>
          </p:cNvSpPr>
          <p:nvPr>
            <p:ph type="title" idx="4294967295"/>
          </p:nvPr>
        </p:nvSpPr>
        <p:spPr>
          <a:xfrm>
            <a:off x="685800" y="166688"/>
            <a:ext cx="7772400" cy="1190625"/>
          </a:xfrm>
        </p:spPr>
        <p:txBody>
          <a:bodyPr>
            <a:spAutoFit/>
          </a:bodyPr>
          <a:lstStyle/>
          <a:p>
            <a:pPr eaLnBrk="1" hangingPunct="1"/>
            <a:r>
              <a:rPr lang="en-US" altLang="en-US" sz="3600" b="1" dirty="0">
                <a:solidFill>
                  <a:srgbClr val="FF0000"/>
                </a:solidFill>
                <a:latin typeface="Arial Black" panose="020B0A04020102020204" pitchFamily="34" charset="0"/>
              </a:rPr>
              <a:t>SECOND TRANSITIONAL PHASE</a:t>
            </a:r>
          </a:p>
        </p:txBody>
      </p:sp>
      <p:sp>
        <p:nvSpPr>
          <p:cNvPr id="73731" name="Rectangle 3">
            <a:extLst>
              <a:ext uri="{FF2B5EF4-FFF2-40B4-BE49-F238E27FC236}">
                <a16:creationId xmlns:a16="http://schemas.microsoft.com/office/drawing/2014/main" id="{378144C3-97AA-C20E-2BAD-98131F56752B}"/>
              </a:ext>
            </a:extLst>
          </p:cNvPr>
          <p:cNvSpPr>
            <a:spLocks noGrp="1" noChangeArrowheads="1"/>
          </p:cNvSpPr>
          <p:nvPr>
            <p:ph type="body" idx="4294967295"/>
          </p:nvPr>
        </p:nvSpPr>
        <p:spPr>
          <a:xfrm>
            <a:off x="1079500" y="1638300"/>
            <a:ext cx="7772400" cy="4114800"/>
          </a:xfrm>
        </p:spPr>
        <p:txBody>
          <a:bodyPr/>
          <a:lstStyle/>
          <a:p>
            <a:pPr algn="just" eaLnBrk="1" hangingPunct="1">
              <a:lnSpc>
                <a:spcPct val="90000"/>
              </a:lnSpc>
            </a:pPr>
            <a:r>
              <a:rPr lang="en-US" altLang="en-US" sz="2800"/>
              <a:t>It is characterized by the replacement of the deciduous molars and canines by the premolars and permanent cuspids respectively </a:t>
            </a:r>
          </a:p>
          <a:p>
            <a:pPr algn="just" eaLnBrk="1" hangingPunct="1">
              <a:lnSpc>
                <a:spcPct val="90000"/>
              </a:lnSpc>
            </a:pPr>
            <a:r>
              <a:rPr lang="en-US" altLang="en-US" sz="2800"/>
              <a:t>The combined mesio-distal width of permanent canines and premolars in usually less than that of deciduous canines and molars the surplus space n called leeway space of Nance. Amount of space is -</a:t>
            </a:r>
          </a:p>
          <a:p>
            <a:pPr algn="just" eaLnBrk="1" hangingPunct="1">
              <a:lnSpc>
                <a:spcPct val="90000"/>
              </a:lnSpc>
            </a:pPr>
            <a:r>
              <a:rPr lang="en-US" altLang="en-US" sz="2800"/>
              <a:t>0.9 mm/segment in max. - 1.8mm total</a:t>
            </a:r>
          </a:p>
          <a:p>
            <a:pPr algn="just" eaLnBrk="1" hangingPunct="1">
              <a:lnSpc>
                <a:spcPct val="90000"/>
              </a:lnSpc>
            </a:pPr>
            <a:r>
              <a:rPr lang="en-US" altLang="en-US" sz="2800"/>
              <a:t>1.7mm/segment in mandible;-3.4 mm total</a:t>
            </a:r>
          </a:p>
        </p:txBody>
      </p:sp>
    </p:spTree>
  </p:cSld>
  <p:clrMapOvr>
    <a:masterClrMapping/>
  </p:clrMapOvr>
  <p:transition spd="slow">
    <p:wheel spokes="8"/>
    <p:sndAc>
      <p:stSnd>
        <p:snd r:embed="rId2" name="camera.wav"/>
      </p:stSnd>
    </p:sndAc>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4754" name="Picture 4" descr="1+1 004">
            <a:extLst>
              <a:ext uri="{FF2B5EF4-FFF2-40B4-BE49-F238E27FC236}">
                <a16:creationId xmlns:a16="http://schemas.microsoft.com/office/drawing/2014/main" id="{CC50303A-9267-E09E-50E2-D806710736BE}"/>
              </a:ext>
            </a:extLst>
          </p:cNvPr>
          <p:cNvPicPr>
            <a:picLocks noChangeAspect="1" noChangeArrowheads="1"/>
          </p:cNvPicPr>
          <p:nvPr>
            <p:ph idx="4294967295"/>
          </p:nvPr>
        </p:nvPicPr>
        <p:blipFill>
          <a:blip r:embed="rId3">
            <a:extLst>
              <a:ext uri="{28A0092B-C50C-407E-A947-70E740481C1C}">
                <a14:useLocalDpi xmlns:a14="http://schemas.microsoft.com/office/drawing/2010/main" val="0"/>
              </a:ext>
            </a:extLst>
          </a:blip>
          <a:srcRect/>
          <a:stretch>
            <a:fillRect/>
          </a:stretch>
        </p:blipFill>
        <p:spPr>
          <a:xfrm>
            <a:off x="2438400" y="152400"/>
            <a:ext cx="3986213" cy="6553200"/>
          </a:xfrm>
          <a:noFill/>
        </p:spPr>
      </p:pic>
    </p:spTree>
  </p:cSld>
  <p:clrMapOvr>
    <a:masterClrMapping/>
  </p:clrMapOvr>
  <p:transition spd="slow">
    <p:wheel spokes="8"/>
    <p:sndAc>
      <p:stSnd>
        <p:snd r:embed="rId2" name="camera.wav"/>
      </p:stSnd>
    </p:sndAc>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a:extLst>
              <a:ext uri="{FF2B5EF4-FFF2-40B4-BE49-F238E27FC236}">
                <a16:creationId xmlns:a16="http://schemas.microsoft.com/office/drawing/2014/main" id="{6368BA01-AB6A-EBEC-EE28-8C61CE648B41}"/>
              </a:ext>
            </a:extLst>
          </p:cNvPr>
          <p:cNvSpPr>
            <a:spLocks noGrp="1"/>
          </p:cNvSpPr>
          <p:nvPr>
            <p:ph type="title"/>
          </p:nvPr>
        </p:nvSpPr>
        <p:spPr>
          <a:xfrm>
            <a:off x="457200" y="163513"/>
            <a:ext cx="8229600" cy="715962"/>
          </a:xfrm>
        </p:spPr>
        <p:txBody>
          <a:bodyPr/>
          <a:lstStyle/>
          <a:p>
            <a:pPr eaLnBrk="1" hangingPunct="1"/>
            <a:r>
              <a:rPr lang="en-US" altLang="en-US" sz="3200" b="1" dirty="0">
                <a:solidFill>
                  <a:srgbClr val="FF0000"/>
                </a:solidFill>
              </a:rPr>
              <a:t>CLINICAL CONSIDERATION </a:t>
            </a:r>
          </a:p>
        </p:txBody>
      </p:sp>
      <p:sp>
        <p:nvSpPr>
          <p:cNvPr id="22531" name="Content Placeholder 2">
            <a:extLst>
              <a:ext uri="{FF2B5EF4-FFF2-40B4-BE49-F238E27FC236}">
                <a16:creationId xmlns:a16="http://schemas.microsoft.com/office/drawing/2014/main" id="{E1FE3583-EA09-354A-0F8E-4536E4A8AB40}"/>
              </a:ext>
            </a:extLst>
          </p:cNvPr>
          <p:cNvSpPr>
            <a:spLocks noGrp="1"/>
          </p:cNvSpPr>
          <p:nvPr>
            <p:ph idx="1"/>
          </p:nvPr>
        </p:nvSpPr>
        <p:spPr>
          <a:xfrm>
            <a:off x="457200" y="990600"/>
            <a:ext cx="8229600" cy="5135563"/>
          </a:xfrm>
        </p:spPr>
        <p:txBody>
          <a:bodyPr/>
          <a:lstStyle/>
          <a:p>
            <a:pPr algn="just" eaLnBrk="1" hangingPunct="1"/>
            <a:r>
              <a:rPr lang="en-US" altLang="en-US" sz="2400"/>
              <a:t>When there is delayed ruption of an. autimerk beyond the 6-months period the clinician should carefully examine the patient to exclude the presence of any pathologic conditions as a cyst or a supernumerary tooth.</a:t>
            </a:r>
          </a:p>
          <a:p>
            <a:pPr algn="just" eaLnBrk="1" hangingPunct="1"/>
            <a:endParaRPr lang="en-US" altLang="en-US" sz="2400"/>
          </a:p>
          <a:p>
            <a:pPr algn="just" eaLnBrk="1" hangingPunct="1"/>
            <a:r>
              <a:rPr lang="en-US" altLang="en-US" sz="2400"/>
              <a:t>The "balance test"  is used to determine if maxillary labial frenum extends lignually the central incisors toward the incisive papilla. The test is performed by pulling on the upper lip superiorly and outward. If blanching extends to the incisive papilla, it might indicate the presence of an abnormal frenum attachment.</a:t>
            </a:r>
          </a:p>
        </p:txBody>
      </p:sp>
    </p:spTree>
  </p:cSld>
  <p:clrMapOvr>
    <a:masterClrMapping/>
  </p:clrMapOvr>
  <p:transition spd="slow">
    <p:wheel spokes="8"/>
    <p:sndAc>
      <p:stSnd>
        <p:snd r:embed="rId2" name="camera.wav"/>
      </p:stSnd>
    </p:sndAc>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2">
            <a:extLst>
              <a:ext uri="{FF2B5EF4-FFF2-40B4-BE49-F238E27FC236}">
                <a16:creationId xmlns:a16="http://schemas.microsoft.com/office/drawing/2014/main" id="{A50A646A-BDAE-B63F-113B-04847503F95F}"/>
              </a:ext>
            </a:extLst>
          </p:cNvPr>
          <p:cNvSpPr>
            <a:spLocks noGrp="1" noChangeArrowheads="1"/>
          </p:cNvSpPr>
          <p:nvPr>
            <p:ph type="title" idx="4294967295"/>
          </p:nvPr>
        </p:nvSpPr>
        <p:spPr>
          <a:xfrm>
            <a:off x="457200" y="525463"/>
            <a:ext cx="8229600" cy="641350"/>
          </a:xfrm>
        </p:spPr>
        <p:txBody>
          <a:bodyPr>
            <a:spAutoFit/>
          </a:bodyPr>
          <a:lstStyle/>
          <a:p>
            <a:pPr eaLnBrk="1" hangingPunct="1"/>
            <a:r>
              <a:rPr lang="en-US" altLang="en-US" sz="3600" b="1" dirty="0">
                <a:solidFill>
                  <a:srgbClr val="FF0000"/>
                </a:solidFill>
                <a:latin typeface="Arial Black" panose="020B0A04020102020204" pitchFamily="34" charset="0"/>
              </a:rPr>
              <a:t>THE PERMANENT DENTTION </a:t>
            </a:r>
          </a:p>
        </p:txBody>
      </p:sp>
      <p:sp>
        <p:nvSpPr>
          <p:cNvPr id="75779" name="Rectangle 3">
            <a:extLst>
              <a:ext uri="{FF2B5EF4-FFF2-40B4-BE49-F238E27FC236}">
                <a16:creationId xmlns:a16="http://schemas.microsoft.com/office/drawing/2014/main" id="{C031B79E-F3A4-7167-2FED-4D479D33B922}"/>
              </a:ext>
            </a:extLst>
          </p:cNvPr>
          <p:cNvSpPr>
            <a:spLocks noGrp="1" noChangeArrowheads="1"/>
          </p:cNvSpPr>
          <p:nvPr>
            <p:ph type="body" idx="4294967295"/>
          </p:nvPr>
        </p:nvSpPr>
        <p:spPr>
          <a:xfrm>
            <a:off x="985838" y="1371600"/>
            <a:ext cx="7700962" cy="4525963"/>
          </a:xfrm>
        </p:spPr>
        <p:txBody>
          <a:bodyPr/>
          <a:lstStyle/>
          <a:p>
            <a:pPr algn="just" eaLnBrk="1" hangingPunct="1">
              <a:lnSpc>
                <a:spcPct val="115000"/>
              </a:lnSpc>
              <a:spcBef>
                <a:spcPct val="35000"/>
              </a:spcBef>
            </a:pPr>
            <a:r>
              <a:rPr lang="en-US" altLang="en-US" sz="2400"/>
              <a:t>The permanent dentition forms within the jaws soon after birth calcification begins at birth with the calcification of the cusps of the first permanent molar and extends as late as the 25th year of life. Complete calcification of incisor crowns takes place by 4to 5 years and of the other permanent teeth by 6to8 years except for the third molars. Therefore the total calcification period is about 10 years. The permanent incisors develop lingual to the deciduous incisors and move labials as they erupt. The premolars develop below the diverging roots of the deciduous molars.</a:t>
            </a:r>
          </a:p>
        </p:txBody>
      </p:sp>
    </p:spTree>
  </p:cSld>
  <p:clrMapOvr>
    <a:masterClrMapping/>
  </p:clrMapOvr>
  <p:transition spd="slow">
    <p:wheel spokes="8"/>
    <p:sndAc>
      <p:stSnd>
        <p:snd r:embed="rId2" name="camera.wav"/>
      </p:stSnd>
    </p:sndAc>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3">
            <a:extLst>
              <a:ext uri="{FF2B5EF4-FFF2-40B4-BE49-F238E27FC236}">
                <a16:creationId xmlns:a16="http://schemas.microsoft.com/office/drawing/2014/main" id="{BC9CF4FE-1B86-59A0-F399-02E77D497C9E}"/>
              </a:ext>
            </a:extLst>
          </p:cNvPr>
          <p:cNvSpPr>
            <a:spLocks noGrp="1" noChangeArrowheads="1"/>
          </p:cNvSpPr>
          <p:nvPr>
            <p:ph type="body" idx="4294967295"/>
          </p:nvPr>
        </p:nvSpPr>
        <p:spPr>
          <a:xfrm>
            <a:off x="838200" y="0"/>
            <a:ext cx="8305800" cy="6858000"/>
          </a:xfrm>
        </p:spPr>
        <p:txBody>
          <a:bodyPr/>
          <a:lstStyle/>
          <a:p>
            <a:pPr eaLnBrk="1" hangingPunct="1">
              <a:lnSpc>
                <a:spcPct val="105000"/>
              </a:lnSpc>
              <a:spcBef>
                <a:spcPct val="30000"/>
              </a:spcBef>
            </a:pPr>
            <a:r>
              <a:rPr lang="en-US" altLang="en-US" sz="2400" dirty="0"/>
              <a:t>At approximately 13 years of age all permanent teeth except third molars are fully erupted. Before the deciduous incisors are shed, there are 48 teeth/parts of teeth present in the jaws.</a:t>
            </a:r>
          </a:p>
          <a:p>
            <a:pPr eaLnBrk="1" hangingPunct="1">
              <a:lnSpc>
                <a:spcPct val="105000"/>
              </a:lnSpc>
              <a:spcBef>
                <a:spcPct val="30000"/>
              </a:spcBef>
              <a:buFontTx/>
              <a:buNone/>
            </a:pPr>
            <a:r>
              <a:rPr lang="en-US" altLang="en-US" b="1" dirty="0">
                <a:solidFill>
                  <a:srgbClr val="FFFF00"/>
                </a:solidFill>
                <a:latin typeface="Arial Black" panose="020B0A04020102020204" pitchFamily="34" charset="0"/>
              </a:rPr>
              <a:t>	</a:t>
            </a:r>
            <a:r>
              <a:rPr lang="en-US" altLang="en-US" b="1" dirty="0">
                <a:solidFill>
                  <a:srgbClr val="FF0000"/>
                </a:solidFill>
                <a:latin typeface="Arial Black" panose="020B0A04020102020204" pitchFamily="34" charset="0"/>
              </a:rPr>
              <a:t>Features of the permanent dentition</a:t>
            </a:r>
            <a:r>
              <a:rPr lang="en-US" altLang="en-US" sz="2000" dirty="0">
                <a:solidFill>
                  <a:srgbClr val="FF0000"/>
                </a:solidFill>
                <a:latin typeface="Arial Black" panose="020B0A04020102020204" pitchFamily="34" charset="0"/>
              </a:rPr>
              <a:t>:</a:t>
            </a:r>
          </a:p>
          <a:p>
            <a:pPr eaLnBrk="1" hangingPunct="1">
              <a:lnSpc>
                <a:spcPct val="105000"/>
              </a:lnSpc>
              <a:spcBef>
                <a:spcPct val="30000"/>
              </a:spcBef>
            </a:pPr>
            <a:r>
              <a:rPr lang="en-US" altLang="en-US" sz="2400" dirty="0"/>
              <a:t>Co-</a:t>
            </a:r>
            <a:r>
              <a:rPr lang="en-US" altLang="en-US" sz="2400" dirty="0" err="1"/>
              <a:t>inciding</a:t>
            </a:r>
            <a:r>
              <a:rPr lang="en-US" altLang="en-US" sz="2400" dirty="0"/>
              <a:t> midline.</a:t>
            </a:r>
          </a:p>
          <a:p>
            <a:pPr eaLnBrk="1" hangingPunct="1">
              <a:lnSpc>
                <a:spcPct val="105000"/>
              </a:lnSpc>
              <a:spcBef>
                <a:spcPct val="30000"/>
              </a:spcBef>
            </a:pPr>
            <a:r>
              <a:rPr lang="en-US" altLang="en-US" sz="2400" dirty="0"/>
              <a:t>Class I molar relationship of the permanent first molar.</a:t>
            </a:r>
          </a:p>
          <a:p>
            <a:pPr eaLnBrk="1" hangingPunct="1">
              <a:lnSpc>
                <a:spcPct val="105000"/>
              </a:lnSpc>
              <a:spcBef>
                <a:spcPct val="30000"/>
              </a:spcBef>
            </a:pPr>
            <a:r>
              <a:rPr lang="en-US" altLang="en-US" sz="2400" dirty="0"/>
              <a:t>Vertical overbite of about one third the clinical crown height of the mandibular central incisors.</a:t>
            </a:r>
          </a:p>
          <a:p>
            <a:pPr eaLnBrk="1" hangingPunct="1">
              <a:lnSpc>
                <a:spcPct val="105000"/>
              </a:lnSpc>
              <a:spcBef>
                <a:spcPct val="30000"/>
              </a:spcBef>
            </a:pPr>
            <a:r>
              <a:rPr lang="en-US" altLang="en-US" sz="2400" dirty="0">
                <a:latin typeface="Comic Sans MS" panose="030F0702030302020204" pitchFamily="66" charset="0"/>
              </a:rPr>
              <a:t>Overjet</a:t>
            </a:r>
            <a:r>
              <a:rPr lang="en-US" altLang="en-US" sz="2400" dirty="0"/>
              <a:t> : over jet and over bite decrease throughout the second decade of life due to greater forward growth of the mandible.</a:t>
            </a:r>
          </a:p>
          <a:p>
            <a:pPr eaLnBrk="1" hangingPunct="1">
              <a:lnSpc>
                <a:spcPct val="105000"/>
              </a:lnSpc>
              <a:spcBef>
                <a:spcPct val="30000"/>
              </a:spcBef>
            </a:pPr>
            <a:r>
              <a:rPr lang="en-US" altLang="en-US" sz="2400" dirty="0">
                <a:solidFill>
                  <a:srgbClr val="FF0000"/>
                </a:solidFill>
                <a:latin typeface="Comic Sans MS" panose="030F0702030302020204" pitchFamily="66" charset="0"/>
              </a:rPr>
              <a:t>Curve of </a:t>
            </a:r>
            <a:r>
              <a:rPr lang="en-US" altLang="en-US" sz="2400" dirty="0" err="1">
                <a:solidFill>
                  <a:srgbClr val="FF0000"/>
                </a:solidFill>
                <a:latin typeface="Comic Sans MS" panose="030F0702030302020204" pitchFamily="66" charset="0"/>
              </a:rPr>
              <a:t>spee</a:t>
            </a:r>
            <a:r>
              <a:rPr lang="en-US" altLang="en-US" sz="2400" dirty="0">
                <a:solidFill>
                  <a:srgbClr val="FF0000"/>
                </a:solidFill>
              </a:rPr>
              <a:t> : develops during transition and stabilizes in adulthood.</a:t>
            </a:r>
          </a:p>
        </p:txBody>
      </p:sp>
    </p:spTree>
  </p:cSld>
  <p:clrMapOvr>
    <a:masterClrMapping/>
  </p:clrMapOvr>
  <p:transition spd="slow">
    <p:wheel spokes="8"/>
    <p:sndAc>
      <p:stSnd>
        <p:snd r:embed="rId2" name="camera.wav"/>
      </p:stSnd>
    </p:sndAc>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2">
            <a:extLst>
              <a:ext uri="{FF2B5EF4-FFF2-40B4-BE49-F238E27FC236}">
                <a16:creationId xmlns:a16="http://schemas.microsoft.com/office/drawing/2014/main" id="{E3B870BD-3DCC-B7C4-3E77-4D30EEA76A81}"/>
              </a:ext>
            </a:extLst>
          </p:cNvPr>
          <p:cNvSpPr>
            <a:spLocks noGrp="1" noChangeArrowheads="1"/>
          </p:cNvSpPr>
          <p:nvPr>
            <p:ph type="title" idx="4294967295"/>
          </p:nvPr>
        </p:nvSpPr>
        <p:spPr>
          <a:xfrm>
            <a:off x="457200" y="525463"/>
            <a:ext cx="8229600" cy="641350"/>
          </a:xfrm>
        </p:spPr>
        <p:txBody>
          <a:bodyPr>
            <a:spAutoFit/>
          </a:bodyPr>
          <a:lstStyle/>
          <a:p>
            <a:pPr eaLnBrk="1" hangingPunct="1"/>
            <a:r>
              <a:rPr lang="en-US" altLang="en-US" sz="3600" b="1" dirty="0">
                <a:solidFill>
                  <a:srgbClr val="FF0000"/>
                </a:solidFill>
                <a:latin typeface="Arial Black" panose="020B0A04020102020204" pitchFamily="34" charset="0"/>
              </a:rPr>
              <a:t>SEQUENCE OF ERUPTION</a:t>
            </a:r>
          </a:p>
        </p:txBody>
      </p:sp>
      <p:sp>
        <p:nvSpPr>
          <p:cNvPr id="81923" name="Rectangle 3">
            <a:extLst>
              <a:ext uri="{FF2B5EF4-FFF2-40B4-BE49-F238E27FC236}">
                <a16:creationId xmlns:a16="http://schemas.microsoft.com/office/drawing/2014/main" id="{9DF7EF2D-51D5-AF9E-95B0-BE398081D6B4}"/>
              </a:ext>
            </a:extLst>
          </p:cNvPr>
          <p:cNvSpPr>
            <a:spLocks noGrp="1" noChangeArrowheads="1"/>
          </p:cNvSpPr>
          <p:nvPr>
            <p:ph type="body" idx="4294967295"/>
          </p:nvPr>
        </p:nvSpPr>
        <p:spPr/>
        <p:txBody>
          <a:bodyPr/>
          <a:lstStyle/>
          <a:p>
            <a:pPr eaLnBrk="1" hangingPunct="1">
              <a:lnSpc>
                <a:spcPct val="90000"/>
              </a:lnSpc>
            </a:pPr>
            <a:r>
              <a:rPr lang="en-US" altLang="en-US"/>
              <a:t>There is wide variability in the sequence of arrival of teeth in the mouth.</a:t>
            </a:r>
          </a:p>
          <a:p>
            <a:pPr eaLnBrk="1" hangingPunct="1">
              <a:lnSpc>
                <a:spcPct val="90000"/>
              </a:lnSpc>
              <a:buFontTx/>
              <a:buNone/>
            </a:pPr>
            <a:endParaRPr lang="en-US" altLang="en-US"/>
          </a:p>
          <a:p>
            <a:pPr eaLnBrk="1" hangingPunct="1">
              <a:lnSpc>
                <a:spcPct val="90000"/>
              </a:lnSpc>
            </a:pPr>
            <a:r>
              <a:rPr lang="en-US" altLang="en-US"/>
              <a:t>Maxilla 6-1-2-4-3-5-7-or 6-1-2-4-5-3-7 (most common)</a:t>
            </a:r>
          </a:p>
          <a:p>
            <a:pPr eaLnBrk="1" hangingPunct="1">
              <a:lnSpc>
                <a:spcPct val="90000"/>
              </a:lnSpc>
              <a:buFontTx/>
              <a:buNone/>
            </a:pPr>
            <a:endParaRPr lang="en-US" altLang="en-US"/>
          </a:p>
          <a:p>
            <a:pPr eaLnBrk="1" hangingPunct="1">
              <a:lnSpc>
                <a:spcPct val="90000"/>
              </a:lnSpc>
            </a:pPr>
            <a:r>
              <a:rPr lang="en-US" altLang="en-US"/>
              <a:t>Mandible 6-1-2-4-5-3-7 or 6-1-2-3-4-5-7(most common)</a:t>
            </a:r>
          </a:p>
        </p:txBody>
      </p:sp>
    </p:spTree>
  </p:cSld>
  <p:clrMapOvr>
    <a:masterClrMapping/>
  </p:clrMapOvr>
  <p:transition spd="slow">
    <p:wheel spokes="8"/>
    <p:sndAc>
      <p:stSnd>
        <p:snd r:embed="rId2" name="camera.wav"/>
      </p:stSnd>
    </p:sndAc>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2">
            <a:extLst>
              <a:ext uri="{FF2B5EF4-FFF2-40B4-BE49-F238E27FC236}">
                <a16:creationId xmlns:a16="http://schemas.microsoft.com/office/drawing/2014/main" id="{C5867338-50B4-ADD5-9FDD-851EA98328FA}"/>
              </a:ext>
            </a:extLst>
          </p:cNvPr>
          <p:cNvSpPr>
            <a:spLocks noGrp="1" noChangeArrowheads="1"/>
          </p:cNvSpPr>
          <p:nvPr>
            <p:ph type="title" idx="4294967295"/>
          </p:nvPr>
        </p:nvSpPr>
        <p:spPr>
          <a:xfrm>
            <a:off x="457200" y="250825"/>
            <a:ext cx="8229600" cy="1190625"/>
          </a:xfrm>
        </p:spPr>
        <p:txBody>
          <a:bodyPr>
            <a:spAutoFit/>
          </a:bodyPr>
          <a:lstStyle/>
          <a:p>
            <a:pPr eaLnBrk="1" hangingPunct="1"/>
            <a:r>
              <a:rPr lang="en-US" altLang="en-US" sz="3600" b="1" dirty="0">
                <a:solidFill>
                  <a:srgbClr val="FF0000"/>
                </a:solidFill>
                <a:latin typeface="Arial Black" panose="020B0A04020102020204" pitchFamily="34" charset="0"/>
              </a:rPr>
              <a:t>CHRONOLOGY OF HUMAN PERMANENT DENTITION</a:t>
            </a:r>
          </a:p>
        </p:txBody>
      </p:sp>
      <p:sp>
        <p:nvSpPr>
          <p:cNvPr id="82947" name="Rectangle 3">
            <a:extLst>
              <a:ext uri="{FF2B5EF4-FFF2-40B4-BE49-F238E27FC236}">
                <a16:creationId xmlns:a16="http://schemas.microsoft.com/office/drawing/2014/main" id="{5E626930-ED89-C936-8F0E-D6D73826CB82}"/>
              </a:ext>
            </a:extLst>
          </p:cNvPr>
          <p:cNvSpPr>
            <a:spLocks noGrp="1" noChangeArrowheads="1"/>
          </p:cNvSpPr>
          <p:nvPr>
            <p:ph type="body" idx="4294967295"/>
          </p:nvPr>
        </p:nvSpPr>
        <p:spPr>
          <a:xfrm>
            <a:off x="533400" y="1295400"/>
            <a:ext cx="8229600" cy="4953000"/>
          </a:xfrm>
        </p:spPr>
        <p:txBody>
          <a:bodyPr/>
          <a:lstStyle/>
          <a:p>
            <a:pPr eaLnBrk="1" hangingPunct="1">
              <a:spcBef>
                <a:spcPct val="30000"/>
              </a:spcBef>
              <a:buFontTx/>
              <a:buNone/>
            </a:pPr>
            <a:r>
              <a:rPr lang="en-US" altLang="en-US" sz="2000" dirty="0">
                <a:solidFill>
                  <a:srgbClr val="FFFF00"/>
                </a:solidFill>
                <a:latin typeface="Comic Sans MS" panose="030F0702030302020204" pitchFamily="66" charset="0"/>
              </a:rPr>
              <a:t> 	</a:t>
            </a:r>
            <a:r>
              <a:rPr lang="en-US" altLang="en-US" sz="2000" dirty="0">
                <a:solidFill>
                  <a:srgbClr val="00B050"/>
                </a:solidFill>
                <a:latin typeface="Comic Sans MS" panose="030F0702030302020204" pitchFamily="66" charset="0"/>
              </a:rPr>
              <a:t>Tooth		Eruption		Root Completed</a:t>
            </a:r>
          </a:p>
          <a:p>
            <a:pPr eaLnBrk="1" hangingPunct="1">
              <a:spcBef>
                <a:spcPct val="30000"/>
              </a:spcBef>
              <a:buFontTx/>
              <a:buNone/>
            </a:pPr>
            <a:r>
              <a:rPr lang="en-US" altLang="en-US" sz="2800" i="1" dirty="0">
                <a:solidFill>
                  <a:srgbClr val="FF0000"/>
                </a:solidFill>
                <a:latin typeface="Comic Sans MS" panose="030F0702030302020204" pitchFamily="66" charset="0"/>
              </a:rPr>
              <a:t>Maxillary</a:t>
            </a:r>
          </a:p>
          <a:p>
            <a:pPr eaLnBrk="1" hangingPunct="1">
              <a:spcBef>
                <a:spcPct val="30000"/>
              </a:spcBef>
            </a:pPr>
            <a:r>
              <a:rPr lang="en-US" altLang="en-US" sz="2400" dirty="0"/>
              <a:t>Central incisor	7-8 yrs			10yrs</a:t>
            </a:r>
          </a:p>
          <a:p>
            <a:pPr eaLnBrk="1" hangingPunct="1">
              <a:spcBef>
                <a:spcPct val="30000"/>
              </a:spcBef>
            </a:pPr>
            <a:r>
              <a:rPr lang="en-US" altLang="en-US" sz="2400" dirty="0"/>
              <a:t>Lateral incisor	8-9 yrs			11yrs</a:t>
            </a:r>
          </a:p>
          <a:p>
            <a:pPr eaLnBrk="1" hangingPunct="1">
              <a:spcBef>
                <a:spcPct val="30000"/>
              </a:spcBef>
            </a:pPr>
            <a:r>
              <a:rPr lang="en-US" altLang="en-US" sz="2400" dirty="0"/>
              <a:t>Cuspids		11-12yrs			13-15yrs</a:t>
            </a:r>
          </a:p>
          <a:p>
            <a:pPr eaLnBrk="1" hangingPunct="1">
              <a:spcBef>
                <a:spcPct val="30000"/>
              </a:spcBef>
            </a:pPr>
            <a:r>
              <a:rPr lang="en-US" altLang="en-US" sz="2400" dirty="0"/>
              <a:t>First bicuspid	10-11yrs			12-13yrs</a:t>
            </a:r>
          </a:p>
          <a:p>
            <a:pPr eaLnBrk="1" hangingPunct="1">
              <a:spcBef>
                <a:spcPct val="30000"/>
              </a:spcBef>
            </a:pPr>
            <a:r>
              <a:rPr lang="en-US" altLang="en-US" sz="2400" dirty="0"/>
              <a:t>Second bicuspid	10-12yrs			12-14yrs</a:t>
            </a:r>
          </a:p>
          <a:p>
            <a:pPr eaLnBrk="1" hangingPunct="1">
              <a:spcBef>
                <a:spcPct val="30000"/>
              </a:spcBef>
            </a:pPr>
            <a:r>
              <a:rPr lang="en-US" altLang="en-US" sz="2400" dirty="0"/>
              <a:t>First molar		 6-7yrs			 9-10yrs</a:t>
            </a:r>
          </a:p>
          <a:p>
            <a:pPr eaLnBrk="1" hangingPunct="1">
              <a:spcBef>
                <a:spcPct val="30000"/>
              </a:spcBef>
            </a:pPr>
            <a:r>
              <a:rPr lang="en-US" altLang="en-US" sz="2400" dirty="0"/>
              <a:t>Second molar	12-13yrs			14-16yrs</a:t>
            </a:r>
          </a:p>
          <a:p>
            <a:pPr eaLnBrk="1" hangingPunct="1">
              <a:spcBef>
                <a:spcPct val="30000"/>
              </a:spcBef>
              <a:buFontTx/>
              <a:buNone/>
            </a:pPr>
            <a:r>
              <a:rPr lang="en-US" altLang="en-US" sz="2400" dirty="0"/>
              <a:t>		</a:t>
            </a:r>
          </a:p>
        </p:txBody>
      </p:sp>
    </p:spTree>
  </p:cSld>
  <p:clrMapOvr>
    <a:masterClrMapping/>
  </p:clrMapOvr>
  <p:transition spd="slow">
    <p:wheel spokes="8"/>
    <p:sndAc>
      <p:stSnd>
        <p:snd r:embed="rId2" name="camera.wav"/>
      </p:stSnd>
    </p:sndAc>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3">
            <a:extLst>
              <a:ext uri="{FF2B5EF4-FFF2-40B4-BE49-F238E27FC236}">
                <a16:creationId xmlns:a16="http://schemas.microsoft.com/office/drawing/2014/main" id="{A2C22398-10AE-16E5-EB61-212C38CBAE3B}"/>
              </a:ext>
            </a:extLst>
          </p:cNvPr>
          <p:cNvSpPr>
            <a:spLocks noGrp="1" noChangeArrowheads="1"/>
          </p:cNvSpPr>
          <p:nvPr>
            <p:ph type="body" idx="4294967295"/>
          </p:nvPr>
        </p:nvSpPr>
        <p:spPr>
          <a:xfrm>
            <a:off x="457200" y="685800"/>
            <a:ext cx="8229600" cy="5445125"/>
          </a:xfrm>
        </p:spPr>
        <p:txBody>
          <a:bodyPr/>
          <a:lstStyle/>
          <a:p>
            <a:pPr eaLnBrk="1" hangingPunct="1">
              <a:buFontTx/>
              <a:buNone/>
            </a:pPr>
            <a:r>
              <a:rPr lang="en-US" altLang="en-US" sz="3600" b="1" dirty="0">
                <a:solidFill>
                  <a:srgbClr val="FF0000"/>
                </a:solidFill>
                <a:latin typeface="Comic Sans MS" panose="030F0702030302020204" pitchFamily="66" charset="0"/>
              </a:rPr>
              <a:t>Mandibular</a:t>
            </a:r>
          </a:p>
          <a:p>
            <a:pPr eaLnBrk="1" hangingPunct="1"/>
            <a:r>
              <a:rPr lang="en-US" altLang="en-US" dirty="0"/>
              <a:t>Central incisor	6-7yrs		9yrs</a:t>
            </a:r>
          </a:p>
          <a:p>
            <a:pPr eaLnBrk="1" hangingPunct="1"/>
            <a:r>
              <a:rPr lang="en-US" altLang="en-US" dirty="0"/>
              <a:t>Lateral incisor	7-8 yrs		10yrs</a:t>
            </a:r>
          </a:p>
          <a:p>
            <a:pPr eaLnBrk="1" hangingPunct="1"/>
            <a:r>
              <a:rPr lang="en-US" altLang="en-US" dirty="0"/>
              <a:t>Cuspid			9-10yrs		12-14yrs</a:t>
            </a:r>
          </a:p>
          <a:p>
            <a:pPr eaLnBrk="1" hangingPunct="1"/>
            <a:r>
              <a:rPr lang="en-US" altLang="en-US" dirty="0"/>
              <a:t>First bicuspid		10-12yrs		12-13yrs</a:t>
            </a:r>
          </a:p>
          <a:p>
            <a:pPr eaLnBrk="1" hangingPunct="1"/>
            <a:r>
              <a:rPr lang="en-US" altLang="en-US" dirty="0"/>
              <a:t>Second bicuspid	11-12yrs		13-14yrs</a:t>
            </a:r>
          </a:p>
          <a:p>
            <a:pPr eaLnBrk="1" hangingPunct="1"/>
            <a:r>
              <a:rPr lang="en-US" altLang="en-US" dirty="0"/>
              <a:t>First molar		6-7yrs		9-10yrs</a:t>
            </a:r>
          </a:p>
          <a:p>
            <a:pPr eaLnBrk="1" hangingPunct="1"/>
            <a:r>
              <a:rPr lang="en-US" altLang="en-US" dirty="0"/>
              <a:t>Second molar	11-13yrs		14-15yrs</a:t>
            </a:r>
          </a:p>
          <a:p>
            <a:pPr eaLnBrk="1" hangingPunct="1"/>
            <a:endParaRPr lang="en-US" altLang="en-US" dirty="0"/>
          </a:p>
        </p:txBody>
      </p:sp>
    </p:spTree>
  </p:cSld>
  <p:clrMapOvr>
    <a:masterClrMapping/>
  </p:clrMapOvr>
  <p:transition spd="slow">
    <p:wheel spokes="8"/>
    <p:sndAc>
      <p:stSnd>
        <p:snd r:embed="rId2" name="camera.wav"/>
      </p:stSnd>
    </p:sndAc>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Content Placeholder 2">
            <a:extLst>
              <a:ext uri="{FF2B5EF4-FFF2-40B4-BE49-F238E27FC236}">
                <a16:creationId xmlns:a16="http://schemas.microsoft.com/office/drawing/2014/main" id="{E0218A36-DDC2-ADFE-30C3-538A114690B0}"/>
              </a:ext>
            </a:extLst>
          </p:cNvPr>
          <p:cNvSpPr>
            <a:spLocks noGrp="1"/>
          </p:cNvSpPr>
          <p:nvPr>
            <p:ph idx="1"/>
          </p:nvPr>
        </p:nvSpPr>
        <p:spPr>
          <a:xfrm>
            <a:off x="228600" y="304800"/>
            <a:ext cx="8458200" cy="6019800"/>
          </a:xfrm>
        </p:spPr>
        <p:txBody>
          <a:bodyPr/>
          <a:lstStyle/>
          <a:p>
            <a:pPr marL="0" indent="0" algn="just" eaLnBrk="1" hangingPunct="1">
              <a:buFontTx/>
              <a:buNone/>
            </a:pPr>
            <a:r>
              <a:rPr lang="en-US" altLang="en-US" sz="2400" dirty="0"/>
              <a:t>	</a:t>
            </a:r>
          </a:p>
          <a:p>
            <a:pPr marL="0" indent="0" algn="ctr" eaLnBrk="1" hangingPunct="1">
              <a:buFontTx/>
              <a:buNone/>
            </a:pPr>
            <a:r>
              <a:rPr lang="en-US" altLang="en-US" b="1" dirty="0">
                <a:solidFill>
                  <a:srgbClr val="FF0000"/>
                </a:solidFill>
              </a:rPr>
              <a:t>CLINICAL CONSIDERATION</a:t>
            </a:r>
            <a:r>
              <a:rPr lang="en-US" altLang="en-US" sz="2400" dirty="0"/>
              <a:t>	</a:t>
            </a:r>
          </a:p>
          <a:p>
            <a:pPr marL="0" indent="0" algn="just" eaLnBrk="1" hangingPunct="1">
              <a:buFontTx/>
              <a:buNone/>
            </a:pPr>
            <a:r>
              <a:rPr lang="en-US" altLang="en-US" sz="2400" dirty="0"/>
              <a:t>Tooth size arch length discrepancies TS(D) significantly increase from early adolescence (3 yrs of age) until early </a:t>
            </a:r>
            <a:r>
              <a:rPr lang="en-US" altLang="en-US" sz="2400" dirty="0" err="1"/>
              <a:t>adultchered</a:t>
            </a:r>
            <a:r>
              <a:rPr lang="en-US" altLang="en-US" sz="2400" dirty="0"/>
              <a:t> (25 years) when the changes in the anterior TSALD between 13 &amp; 45 years were calculated the total mandibular arch maxillary arch change amounted to 2.7 mm &amp; 19 mm respectively in male subjects &amp; 3.5 and 20 mm in females sub yeasts. As a result one may speculate that without </a:t>
            </a:r>
            <a:r>
              <a:rPr lang="en-US" altLang="en-US" sz="2400" dirty="0" err="1"/>
              <a:t>longterm</a:t>
            </a:r>
            <a:r>
              <a:rPr lang="en-US" altLang="en-US" sz="2400" dirty="0"/>
              <a:t> retention adolescents who were </a:t>
            </a:r>
            <a:r>
              <a:rPr lang="en-US" altLang="en-US" sz="2400" dirty="0" err="1"/>
              <a:t>lorthodontically</a:t>
            </a:r>
            <a:r>
              <a:rPr lang="en-US" altLang="en-US" sz="2400" dirty="0"/>
              <a:t> treated to a perfectly alighted dentition should expect some crowding to occur in the anterior part of the of the dental arches. Clearly these findings have imp clinical implications regarding the long term stability and retention of the results.</a:t>
            </a:r>
          </a:p>
          <a:p>
            <a:pPr marL="0" indent="0" algn="just" eaLnBrk="1" hangingPunct="1">
              <a:buFontTx/>
              <a:buNone/>
            </a:pPr>
            <a:endParaRPr lang="en-US" altLang="en-US" sz="2400" dirty="0"/>
          </a:p>
        </p:txBody>
      </p:sp>
    </p:spTree>
  </p:cSld>
  <p:clrMapOvr>
    <a:masterClrMapping/>
  </p:clrMapOvr>
  <p:transition spd="slow">
    <p:wheel spokes="8"/>
    <p:sndAc>
      <p:stSnd>
        <p:snd r:embed="rId2" name="camera.wav"/>
      </p:stSnd>
    </p:sndAc>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Content Placeholder 2">
            <a:extLst>
              <a:ext uri="{FF2B5EF4-FFF2-40B4-BE49-F238E27FC236}">
                <a16:creationId xmlns:a16="http://schemas.microsoft.com/office/drawing/2014/main" id="{D0DD6DD3-A473-4E41-15BB-864B3C371744}"/>
              </a:ext>
            </a:extLst>
          </p:cNvPr>
          <p:cNvSpPr>
            <a:spLocks noGrp="1"/>
          </p:cNvSpPr>
          <p:nvPr>
            <p:ph idx="1"/>
          </p:nvPr>
        </p:nvSpPr>
        <p:spPr>
          <a:xfrm>
            <a:off x="457200" y="228600"/>
            <a:ext cx="8229600" cy="6248400"/>
          </a:xfrm>
        </p:spPr>
        <p:txBody>
          <a:bodyPr/>
          <a:lstStyle/>
          <a:p>
            <a:pPr algn="ctr" eaLnBrk="1" hangingPunct="1">
              <a:buFontTx/>
              <a:buNone/>
            </a:pPr>
            <a:r>
              <a:rPr lang="en-US" altLang="en-US" sz="2800" b="1" u="sng" dirty="0">
                <a:solidFill>
                  <a:srgbClr val="FF0000"/>
                </a:solidFill>
              </a:rPr>
              <a:t>CONCLUSION</a:t>
            </a:r>
            <a:r>
              <a:rPr lang="en-US" altLang="en-US" sz="2400" dirty="0">
                <a:solidFill>
                  <a:srgbClr val="FF0000"/>
                </a:solidFill>
              </a:rPr>
              <a:t> </a:t>
            </a:r>
          </a:p>
          <a:p>
            <a:pPr algn="just" eaLnBrk="1" hangingPunct="1">
              <a:lnSpc>
                <a:spcPct val="150000"/>
              </a:lnSpc>
              <a:buFontTx/>
              <a:buNone/>
            </a:pPr>
            <a:r>
              <a:rPr lang="en-US" altLang="en-US" sz="2400" dirty="0"/>
              <a:t>	Development of dentition in humans is complex and depends on many variables. Development of dentition deviates markedly from that of other parts and structures of the body. Crowns of teeth are formed directly to adult size and housed within the jaws years before they emerge.</a:t>
            </a:r>
          </a:p>
          <a:p>
            <a:pPr algn="just" eaLnBrk="1" hangingPunct="1">
              <a:lnSpc>
                <a:spcPct val="150000"/>
              </a:lnSpc>
              <a:buFontTx/>
              <a:buNone/>
            </a:pPr>
            <a:r>
              <a:rPr lang="en-US" altLang="en-US" sz="2400" dirty="0"/>
              <a:t>	To determine an abnormal course of development, it is the responsibility of an orthodontist to have adequate knowledge on the subject to differentiate abnormal from normal before initiating therapy. </a:t>
            </a:r>
          </a:p>
          <a:p>
            <a:pPr algn="just" eaLnBrk="1" hangingPunct="1"/>
            <a:endParaRPr lang="en-US" altLang="en-US" sz="2400" dirty="0"/>
          </a:p>
        </p:txBody>
      </p:sp>
    </p:spTree>
  </p:cSld>
  <p:clrMapOvr>
    <a:masterClrMapping/>
  </p:clrMapOvr>
  <p:transition spd="slow">
    <p:wheel spokes="8"/>
    <p:sndAc>
      <p:stSnd>
        <p:snd r:embed="rId2" name="camera.wav"/>
      </p:stSnd>
    </p:sndAc>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8" name="WordArt 6">
            <a:extLst>
              <a:ext uri="{FF2B5EF4-FFF2-40B4-BE49-F238E27FC236}">
                <a16:creationId xmlns:a16="http://schemas.microsoft.com/office/drawing/2014/main" id="{03BD64CA-D573-CB7D-E50D-0488D82A8BC7}"/>
              </a:ext>
            </a:extLst>
          </p:cNvPr>
          <p:cNvSpPr>
            <a:spLocks noChangeArrowheads="1" noChangeShapeType="1" noTextEdit="1"/>
          </p:cNvSpPr>
          <p:nvPr/>
        </p:nvSpPr>
        <p:spPr bwMode="auto">
          <a:xfrm>
            <a:off x="381000" y="4953000"/>
            <a:ext cx="8458200" cy="1560513"/>
          </a:xfrm>
          <a:prstGeom prst="rect">
            <a:avLst/>
          </a:prstGeom>
        </p:spPr>
        <p:txBody>
          <a:bodyPr wrap="none" fromWordArt="1">
            <a:prstTxWarp prst="textSlantUp">
              <a:avLst>
                <a:gd name="adj" fmla="val 32056"/>
              </a:avLst>
            </a:prstTxWarp>
          </a:bodyPr>
          <a:lstStyle/>
          <a:p>
            <a:r>
              <a:rPr lang="en-IN" sz="3600" kern="10" dirty="0">
                <a:ln w="9525">
                  <a:solidFill>
                    <a:srgbClr val="CC99FF"/>
                  </a:solidFill>
                  <a:round/>
                  <a:headEnd/>
                  <a:tailEnd/>
                </a:ln>
                <a:gradFill rotWithShape="1">
                  <a:gsLst>
                    <a:gs pos="0">
                      <a:srgbClr val="6600CC"/>
                    </a:gs>
                    <a:gs pos="100000">
                      <a:srgbClr val="CC00CC"/>
                    </a:gs>
                  </a:gsLst>
                  <a:lin ang="5400000" scaled="1"/>
                </a:gradFill>
                <a:effectLst>
                  <a:outerShdw dist="53882" dir="2700000" algn="ctr" rotWithShape="0">
                    <a:srgbClr val="9999FF">
                      <a:alpha val="80000"/>
                    </a:srgbClr>
                  </a:outerShdw>
                </a:effectLst>
                <a:latin typeface="Impact" panose="020B0806030902050204" pitchFamily="34" charset="0"/>
              </a:rPr>
              <a:t> </a:t>
            </a:r>
          </a:p>
        </p:txBody>
      </p:sp>
      <p:sp>
        <p:nvSpPr>
          <p:cNvPr id="4" name="TextBox 3">
            <a:extLst>
              <a:ext uri="{FF2B5EF4-FFF2-40B4-BE49-F238E27FC236}">
                <a16:creationId xmlns:a16="http://schemas.microsoft.com/office/drawing/2014/main" id="{8E0D3085-C8E4-CB72-7CEE-DA60206A196B}"/>
              </a:ext>
            </a:extLst>
          </p:cNvPr>
          <p:cNvSpPr txBox="1"/>
          <p:nvPr/>
        </p:nvSpPr>
        <p:spPr>
          <a:xfrm>
            <a:off x="1295400" y="1600200"/>
            <a:ext cx="6934200" cy="1015663"/>
          </a:xfrm>
          <a:prstGeom prst="rect">
            <a:avLst/>
          </a:prstGeom>
          <a:noFill/>
        </p:spPr>
        <p:txBody>
          <a:bodyPr wrap="square">
            <a:spAutoFit/>
          </a:bodyPr>
          <a:lstStyle/>
          <a:p>
            <a:pPr marL="342900" marR="0" lvl="0" indent="-342900" algn="ctr" defTabSz="914400" rtl="0" eaLnBrk="1" fontAlgn="base" latinLnBrk="0" hangingPunct="1">
              <a:lnSpc>
                <a:spcPct val="100000"/>
              </a:lnSpc>
              <a:spcBef>
                <a:spcPct val="20000"/>
              </a:spcBef>
              <a:spcAft>
                <a:spcPct val="0"/>
              </a:spcAft>
              <a:buClrTx/>
              <a:buSzTx/>
              <a:buFontTx/>
              <a:buNone/>
              <a:tabLst/>
              <a:defRPr/>
            </a:pPr>
            <a:r>
              <a:rPr lang="en-US" altLang="en-US" sz="6000" b="1" kern="0" dirty="0">
                <a:solidFill>
                  <a:srgbClr val="FF0000"/>
                </a:solidFill>
                <a:latin typeface="Arial"/>
                <a:cs typeface="Arial"/>
              </a:rPr>
              <a:t>THANK YOU</a:t>
            </a:r>
            <a:r>
              <a:rPr kumimoji="0" lang="en-US" altLang="en-US" sz="6000" b="0" i="0" strike="noStrike" kern="0" cap="none" spc="0" normalizeH="0" baseline="0" noProof="0" dirty="0">
                <a:ln>
                  <a:noFill/>
                </a:ln>
                <a:solidFill>
                  <a:srgbClr val="FF0000"/>
                </a:solidFill>
                <a:effectLst/>
                <a:uLnTx/>
                <a:uFillTx/>
                <a:latin typeface="Arial"/>
                <a:ea typeface="+mn-ea"/>
                <a:cs typeface="Arial"/>
              </a:rPr>
              <a:t> </a:t>
            </a:r>
          </a:p>
        </p:txBody>
      </p:sp>
    </p:spTree>
  </p:cSld>
  <p:clrMapOvr>
    <a:masterClrMapping/>
  </p:clrMapOvr>
  <p:transition spd="slow">
    <p:wheel spokes="8"/>
    <p:sndAc>
      <p:stSnd>
        <p:snd r:embed="rId2" name="applause.wav"/>
      </p:stSnd>
    </p:sndAc>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110598"/>
                                        </p:tgtEl>
                                        <p:attrNameLst>
                                          <p:attrName>style.visibility</p:attrName>
                                        </p:attrNameLst>
                                      </p:cBhvr>
                                      <p:to>
                                        <p:strVal val="visible"/>
                                      </p:to>
                                    </p:set>
                                    <p:animEffect transition="in" filter="dissolve">
                                      <p:cBhvr>
                                        <p:cTn id="7" dur="500"/>
                                        <p:tgtEl>
                                          <p:spTgt spid="11059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docProps/app.xml><?xml version="1.0" encoding="utf-8"?>
<Properties xmlns="http://schemas.openxmlformats.org/officeDocument/2006/extended-properties" xmlns:vt="http://schemas.openxmlformats.org/officeDocument/2006/docPropsVTypes">
  <TotalTime>302</TotalTime>
  <Words>2227</Words>
  <Application>Microsoft Office PowerPoint</Application>
  <PresentationFormat>On-screen Show (4:3)</PresentationFormat>
  <Paragraphs>188</Paragraphs>
  <Slides>39</Slides>
  <Notes>0</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39</vt:i4>
      </vt:variant>
    </vt:vector>
  </HeadingPairs>
  <TitlesOfParts>
    <vt:vector size="48" baseType="lpstr">
      <vt:lpstr>Arial</vt:lpstr>
      <vt:lpstr>Calibri</vt:lpstr>
      <vt:lpstr>Copperplate Gothic Bold</vt:lpstr>
      <vt:lpstr>Arial Black</vt:lpstr>
      <vt:lpstr>Comic Sans MS</vt:lpstr>
      <vt:lpstr>Arial Unicode MS</vt:lpstr>
      <vt:lpstr>Wingdings</vt:lpstr>
      <vt:lpstr>Monotype Corsiva</vt:lpstr>
      <vt:lpstr>Default Design</vt:lpstr>
      <vt:lpstr>Development  of  Dentition  stage of tooth development</vt:lpstr>
      <vt:lpstr>PowerPoint Presentation</vt:lpstr>
      <vt:lpstr>STAGES OF DENTAL DEVELOPMENT </vt:lpstr>
      <vt:lpstr>PRE DENTAL PERIOD  Lasts for 6 months after Birth</vt:lpstr>
      <vt:lpstr>PowerPoint Presentation</vt:lpstr>
      <vt:lpstr>PowerPoint Presentation</vt:lpstr>
      <vt:lpstr>RELATIONSHIP OF GUM PADS </vt:lpstr>
      <vt:lpstr>THE STATUS OF DENTITION </vt:lpstr>
      <vt:lpstr>THE DECIDUOUS  DENTITION PERIOD </vt:lpstr>
      <vt:lpstr>CHRONOLOGY OF HUMAN PRIMARY DENTITION</vt:lpstr>
      <vt:lpstr> MANDIBULAR</vt:lpstr>
      <vt:lpstr>NORMAL SIGNS OF  PRIMARY DENTITION </vt:lpstr>
      <vt:lpstr>Spacing invariably is seen mesial to the maxillary canines and distal to the mandibular canines. These physiological spaces are called primate spaces seen commonly in primates. They help in inter digitations of opposing canines and used for early mesial shift.</vt:lpstr>
      <vt:lpstr>PowerPoint Presentation</vt:lpstr>
      <vt:lpstr>PowerPoint Presentation</vt:lpstr>
      <vt:lpstr>PowerPoint Presentation</vt:lpstr>
      <vt:lpstr>FIRST TRANSITIONAL PERIOD </vt:lpstr>
      <vt:lpstr>PowerPoint Presentation</vt:lpstr>
      <vt:lpstr>Flush/Vertical Terminal plane </vt:lpstr>
      <vt:lpstr>PowerPoint Presentation</vt:lpstr>
      <vt:lpstr>PowerPoint Presentation</vt:lpstr>
      <vt:lpstr>PowerPoint Presentation</vt:lpstr>
      <vt:lpstr>PowerPoint Presentation</vt:lpstr>
      <vt:lpstr>PowerPoint Presentation</vt:lpstr>
      <vt:lpstr>INTER TRANSITIONAL PERIOD  (1.5 YEARS)</vt:lpstr>
      <vt:lpstr>PowerPoint Presentation</vt:lpstr>
      <vt:lpstr>THE BROAD BENT’S PHENOMENON  UGLY DUCKLING STAGE (8-10) YEARS </vt:lpstr>
      <vt:lpstr>PowerPoint Presentation</vt:lpstr>
      <vt:lpstr>SECOND TRANSITIONAL PHASE</vt:lpstr>
      <vt:lpstr>PowerPoint Presentation</vt:lpstr>
      <vt:lpstr>CLINICAL CONSIDERATION </vt:lpstr>
      <vt:lpstr>THE PERMANENT DENTTION </vt:lpstr>
      <vt:lpstr>PowerPoint Presentation</vt:lpstr>
      <vt:lpstr>SEQUENCE OF ERUPTION</vt:lpstr>
      <vt:lpstr>CHRONOLOGY OF HUMAN PERMANENT DENTITION</vt:lpstr>
      <vt:lpstr>PowerPoint Presentation</vt:lpstr>
      <vt:lpstr>PowerPoint Presentation</vt:lpstr>
      <vt:lpstr>PowerPoint Presentation</vt:lpstr>
      <vt:lpstr>PowerPoint Presentation</vt:lpstr>
    </vt:vector>
  </TitlesOfParts>
  <Company>jn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Development of Dentition</dc:title>
  <dc:creator>ck</dc:creator>
  <cp:lastModifiedBy>Sandip Murekar</cp:lastModifiedBy>
  <cp:revision>28</cp:revision>
  <dcterms:created xsi:type="dcterms:W3CDTF">2008-04-29T03:10:11Z</dcterms:created>
  <dcterms:modified xsi:type="dcterms:W3CDTF">2025-12-18T07:42:04Z</dcterms:modified>
</cp:coreProperties>
</file>